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notesSlide+xml" PartName="/ppt/notesSlides/notesSlide8.xml"/>
  <Override ContentType="application/vnd.openxmlformats-officedocument.presentationml.notesSlide+xml" PartName="/ppt/notesSlides/notesSlide9.xml"/>
  <Override ContentType="application/vnd.openxmlformats-officedocument.presentationml.notesSlide+xml" PartName="/ppt/notesSlides/notesSlide10.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13.xml"/>
  <Override ContentType="application/vnd.openxmlformats-officedocument.presentationml.notesSlide+xml" PartName="/ppt/notesSlides/notesSlide14.xml"/>
  <Override ContentType="application/vnd.openxmlformats-officedocument.presentationml.notesSlide+xml" PartName="/ppt/notesSlides/notesSlide15.xml"/>
  <Override ContentType="application/vnd.openxmlformats-officedocument.presentationml.notesSlide+xml" PartName="/ppt/notesSlides/notesSlide16.xml"/>
  <Override ContentType="application/vnd.openxmlformats-officedocument.presentationml.notesSlide+xml" PartName="/ppt/notesSlides/notesSlide17.xml"/>
  <Override ContentType="application/vnd.openxmlformats-officedocument.presentationml.notesSlide+xml" PartName="/ppt/notesSlides/notesSlide18.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24"/>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Lst>
  <p:sldSz cx="18288000" cy="10287000"/>
  <p:notesSz cx="6858000" cy="9144000"/>
  <p:embeddedFontLst>
    <p:embeddedFont>
      <p:font typeface="Noto Serif Bold" charset="1" panose="02020800060500020200"/>
      <p:regular r:id="rId27"/>
    </p:embeddedFont>
    <p:embeddedFont>
      <p:font typeface="Arimo" charset="1" panose="020B0604020202020204"/>
      <p:regular r:id="rId28"/>
    </p:embeddedFont>
    <p:embeddedFont>
      <p:font typeface="Arimo Bold" charset="1" panose="020B0704020202020204"/>
      <p:regular r:id="rId3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notesMasters/notesMaster1.xml" Type="http://schemas.openxmlformats.org/officeDocument/2006/relationships/notesMaster"/><Relationship Id="rId25" Target="theme/theme2.xml" Type="http://schemas.openxmlformats.org/officeDocument/2006/relationships/theme"/><Relationship Id="rId26" Target="notesSlides/notesSlide1.xml" Type="http://schemas.openxmlformats.org/officeDocument/2006/relationships/notesSlide"/><Relationship Id="rId27" Target="fonts/font27.fntdata" Type="http://schemas.openxmlformats.org/officeDocument/2006/relationships/font"/><Relationship Id="rId28" Target="fonts/font28.fntdata" Type="http://schemas.openxmlformats.org/officeDocument/2006/relationships/font"/><Relationship Id="rId29" Target="notesSlides/notesSlide2.xml" Type="http://schemas.openxmlformats.org/officeDocument/2006/relationships/notesSlide"/><Relationship Id="rId3" Target="viewProps.xml" Type="http://schemas.openxmlformats.org/officeDocument/2006/relationships/viewProps"/><Relationship Id="rId30" Target="notesSlides/notesSlide3.xml" Type="http://schemas.openxmlformats.org/officeDocument/2006/relationships/notesSlide"/><Relationship Id="rId31" Target="fonts/font31.fntdata" Type="http://schemas.openxmlformats.org/officeDocument/2006/relationships/font"/><Relationship Id="rId32" Target="notesSlides/notesSlide4.xml" Type="http://schemas.openxmlformats.org/officeDocument/2006/relationships/notesSlide"/><Relationship Id="rId33" Target="notesSlides/notesSlide5.xml" Type="http://schemas.openxmlformats.org/officeDocument/2006/relationships/notesSlide"/><Relationship Id="rId34" Target="notesSlides/notesSlide6.xml" Type="http://schemas.openxmlformats.org/officeDocument/2006/relationships/notesSlide"/><Relationship Id="rId35" Target="notesSlides/notesSlide7.xml" Type="http://schemas.openxmlformats.org/officeDocument/2006/relationships/notesSlide"/><Relationship Id="rId36" Target="notesSlides/notesSlide8.xml" Type="http://schemas.openxmlformats.org/officeDocument/2006/relationships/notesSlide"/><Relationship Id="rId37" Target="notesSlides/notesSlide9.xml" Type="http://schemas.openxmlformats.org/officeDocument/2006/relationships/notesSlide"/><Relationship Id="rId38" Target="notesSlides/notesSlide10.xml" Type="http://schemas.openxmlformats.org/officeDocument/2006/relationships/notesSlide"/><Relationship Id="rId39" Target="notesSlides/notesSlide11.xml" Type="http://schemas.openxmlformats.org/officeDocument/2006/relationships/notesSlide"/><Relationship Id="rId4" Target="theme/theme1.xml" Type="http://schemas.openxmlformats.org/officeDocument/2006/relationships/theme"/><Relationship Id="rId40" Target="notesSlides/notesSlide12.xml" Type="http://schemas.openxmlformats.org/officeDocument/2006/relationships/notesSlide"/><Relationship Id="rId41" Target="notesSlides/notesSlide13.xml" Type="http://schemas.openxmlformats.org/officeDocument/2006/relationships/notesSlide"/><Relationship Id="rId42" Target="notesSlides/notesSlide14.xml" Type="http://schemas.openxmlformats.org/officeDocument/2006/relationships/notesSlide"/><Relationship Id="rId43" Target="notesSlides/notesSlide15.xml" Type="http://schemas.openxmlformats.org/officeDocument/2006/relationships/notesSlide"/><Relationship Id="rId44" Target="notesSlides/notesSlide16.xml" Type="http://schemas.openxmlformats.org/officeDocument/2006/relationships/notesSlide"/><Relationship Id="rId45" Target="notesSlides/notesSlide17.xml" Type="http://schemas.openxmlformats.org/officeDocument/2006/relationships/notesSlide"/><Relationship Id="rId46" Target="notesSlides/notesSlide18.xml" Type="http://schemas.openxmlformats.org/officeDocument/2006/relationships/notesSlid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xml" Type="http://schemas.openxmlformats.org/officeDocument/2006/relationships/slide"/></Relationships>
</file>

<file path=ppt/notesSlides/_rels/notesSlide10.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0.xml" Type="http://schemas.openxmlformats.org/officeDocument/2006/relationships/slide"/></Relationships>
</file>

<file path=ppt/notesSlides/_rels/notesSlide1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1.xml" Type="http://schemas.openxmlformats.org/officeDocument/2006/relationships/slide"/></Relationships>
</file>

<file path=ppt/notesSlides/_rels/notesSlide1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2.xml" Type="http://schemas.openxmlformats.org/officeDocument/2006/relationships/slide"/></Relationships>
</file>

<file path=ppt/notesSlides/_rels/notesSlide1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3.xml" Type="http://schemas.openxmlformats.org/officeDocument/2006/relationships/slide"/></Relationships>
</file>

<file path=ppt/notesSlides/_rels/notesSlide1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4.xml" Type="http://schemas.openxmlformats.org/officeDocument/2006/relationships/slide"/></Relationships>
</file>

<file path=ppt/notesSlides/_rels/notesSlide1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5.xml" Type="http://schemas.openxmlformats.org/officeDocument/2006/relationships/slide"/></Relationships>
</file>

<file path=ppt/notesSlides/_rels/notesSlide1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6.xml" Type="http://schemas.openxmlformats.org/officeDocument/2006/relationships/slide"/></Relationships>
</file>

<file path=ppt/notesSlides/_rels/notesSlide1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7.xml" Type="http://schemas.openxmlformats.org/officeDocument/2006/relationships/slide"/></Relationships>
</file>

<file path=ppt/notesSlides/_rels/notesSlide1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8.xml" Type="http://schemas.openxmlformats.org/officeDocument/2006/relationships/slide"/></Relationships>
</file>

<file path=ppt/notesSlides/_rels/notesSlide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xml" Type="http://schemas.openxmlformats.org/officeDocument/2006/relationships/slide"/></Relationships>
</file>

<file path=ppt/notesSlides/_rels/notesSlide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xml" Type="http://schemas.openxmlformats.org/officeDocument/2006/relationships/slide"/></Relationships>
</file>

<file path=ppt/notesSlides/_rels/notesSlide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xml" Type="http://schemas.openxmlformats.org/officeDocument/2006/relationships/slide"/></Relationships>
</file>

<file path=ppt/notesSlides/_rels/notesSlide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5.xml" Type="http://schemas.openxmlformats.org/officeDocument/2006/relationships/slide"/></Relationships>
</file>

<file path=ppt/notesSlides/_rels/notesSlide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6.xml" Type="http://schemas.openxmlformats.org/officeDocument/2006/relationships/slide"/></Relationships>
</file>

<file path=ppt/notesSlides/_rels/notesSlide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7.xml" Type="http://schemas.openxmlformats.org/officeDocument/2006/relationships/slide"/></Relationships>
</file>

<file path=ppt/notesSlides/_rels/notesSlide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8.xml" Type="http://schemas.openxmlformats.org/officeDocument/2006/relationships/slide"/></Relationships>
</file>

<file path=ppt/notesSlides/_rels/notesSlide9.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9.xml" Type="http://schemas.openxmlformats.org/officeDocument/2006/relationships/slide"/></Relationships>
</file>

<file path=ppt/notesSlides/notesSlide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0.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9</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11</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2.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12</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3.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13</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4.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14</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5.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15</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6.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16</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7.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17</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8.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18</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2</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3.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3</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4.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4</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5.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5</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6.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6</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7.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7</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8.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8</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9.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10</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1.png" Type="http://schemas.openxmlformats.org/officeDocument/2006/relationships/image"/><Relationship Id="rId4" Target="../media/image2.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0.xml" Type="http://schemas.openxmlformats.org/officeDocument/2006/relationships/notesSlide"/><Relationship Id="rId3" Target="../media/image1.png" Type="http://schemas.openxmlformats.org/officeDocument/2006/relationships/image"/><Relationship Id="rId4" Target="../media/image3.png" Type="http://schemas.openxmlformats.org/officeDocument/2006/relationships/image"/><Relationship Id="rId5" Target="https://gamma.app/?utm_source=made-with-gamma" TargetMode="External" Type="http://schemas.openxmlformats.org/officeDocument/2006/relationships/hyperlink"/><Relationship Id="rId6" Target="../media/image11.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1.xml" Type="http://schemas.openxmlformats.org/officeDocument/2006/relationships/notesSlide"/><Relationship Id="rId3" Target="../media/image1.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2.xml" Type="http://schemas.openxmlformats.org/officeDocument/2006/relationships/notesSlide"/><Relationship Id="rId3" Target="../media/image1.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3.xml" Type="http://schemas.openxmlformats.org/officeDocument/2006/relationships/notesSlide"/><Relationship Id="rId3" Target="../media/image1.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4.xml" Type="http://schemas.openxmlformats.org/officeDocument/2006/relationships/notesSlide"/><Relationship Id="rId3" Target="../media/image1.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5.xml" Type="http://schemas.openxmlformats.org/officeDocument/2006/relationships/notesSlide"/><Relationship Id="rId3" Target="../media/image1.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6.xml" Type="http://schemas.openxmlformats.org/officeDocument/2006/relationships/notesSlide"/><Relationship Id="rId3" Target="../media/image1.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7.xml" Type="http://schemas.openxmlformats.org/officeDocument/2006/relationships/notesSlide"/><Relationship Id="rId3" Target="../media/image1.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8.xml" Type="http://schemas.openxmlformats.org/officeDocument/2006/relationships/notesSlide"/><Relationship Id="rId3" Target="../media/image1.png" Type="http://schemas.openxmlformats.org/officeDocument/2006/relationships/image"/><Relationship Id="rId4" Target="http://localhost/salcc-shirt-admin/index.html" TargetMode="External" Type="http://schemas.openxmlformats.org/officeDocument/2006/relationships/hyperlink"/></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 Id="rId3" Target="../media/image1.png" Type="http://schemas.openxmlformats.org/officeDocument/2006/relationships/image"/><Relationship Id="rId4" Target="../media/image3.png" Type="http://schemas.openxmlformats.org/officeDocument/2006/relationships/image"/><Relationship Id="rId5" Target="https://gamma.app/?utm_source=made-with-gamma" TargetMode="External" Type="http://schemas.openxmlformats.org/officeDocument/2006/relationships/hyperlink"/><Relationship Id="rId6" Target="../media/image4.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xml" Type="http://schemas.openxmlformats.org/officeDocument/2006/relationships/notesSlide"/><Relationship Id="rId3" Target="../media/image1.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4.xml" Type="http://schemas.openxmlformats.org/officeDocument/2006/relationships/notesSlide"/><Relationship Id="rId3" Target="../media/image1.png" Type="http://schemas.openxmlformats.org/officeDocument/2006/relationships/image"/><Relationship Id="rId4" Target="../media/image3.png" Type="http://schemas.openxmlformats.org/officeDocument/2006/relationships/image"/><Relationship Id="rId5" Target="https://gamma.app/?utm_source=made-with-gamma" TargetMode="External" Type="http://schemas.openxmlformats.org/officeDocument/2006/relationships/hyperlink"/><Relationship Id="rId6" Target="../media/image5.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5.xml" Type="http://schemas.openxmlformats.org/officeDocument/2006/relationships/notesSlide"/><Relationship Id="rId3" Target="../media/image1.png" Type="http://schemas.openxmlformats.org/officeDocument/2006/relationships/image"/><Relationship Id="rId4" Target="../media/image6.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6.xml" Type="http://schemas.openxmlformats.org/officeDocument/2006/relationships/notesSlide"/><Relationship Id="rId3" Target="../media/image1.png" Type="http://schemas.openxmlformats.org/officeDocument/2006/relationships/image"/><Relationship Id="rId4" Target="../media/image7.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7.xml" Type="http://schemas.openxmlformats.org/officeDocument/2006/relationships/notesSlide"/><Relationship Id="rId3" Target="../media/image1.png" Type="http://schemas.openxmlformats.org/officeDocument/2006/relationships/image"/><Relationship Id="rId4" Target="../media/image8.png" Type="http://schemas.openxmlformats.org/officeDocument/2006/relationships/image"/><Relationship Id="rId5" Target="http://localhost/salcc-shirt-admin/admin.html" TargetMode="External" Type="http://schemas.openxmlformats.org/officeDocument/2006/relationships/hyperlink"/></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8.xml" Type="http://schemas.openxmlformats.org/officeDocument/2006/relationships/notesSlide"/><Relationship Id="rId3" Target="../media/image1.png" Type="http://schemas.openxmlformats.org/officeDocument/2006/relationships/image"/><Relationship Id="rId4" Target="../media/image9.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9.xml" Type="http://schemas.openxmlformats.org/officeDocument/2006/relationships/notesSlide"/><Relationship Id="rId3" Target="../media/image1.png" Type="http://schemas.openxmlformats.org/officeDocument/2006/relationships/image"/><Relationship Id="rId4" Target="../media/image3.png" Type="http://schemas.openxmlformats.org/officeDocument/2006/relationships/image"/><Relationship Id="rId5" Target="https://gamma.app/?utm_source=made-with-gamma" TargetMode="External" Type="http://schemas.openxmlformats.org/officeDocument/2006/relationships/hyperlink"/><Relationship Id="rId6" Target="../media/image10.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grpSp>
        <p:nvGrpSpPr>
          <p:cNvPr name="Group 3" id="3"/>
          <p:cNvGrpSpPr/>
          <p:nvPr/>
        </p:nvGrpSpPr>
        <p:grpSpPr>
          <a:xfrm rot="0">
            <a:off x="0" y="0"/>
            <a:ext cx="18288000" cy="10287000"/>
            <a:chOff x="0" y="0"/>
            <a:chExt cx="24384000" cy="13716000"/>
          </a:xfrm>
        </p:grpSpPr>
        <p:sp>
          <p:nvSpPr>
            <p:cNvPr name="Freeform 4" id="4"/>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E5F9F2">
                <a:alpha val="90196"/>
              </a:srgbClr>
            </a:solidFill>
          </p:spPr>
        </p:sp>
      </p:grpSp>
      <p:sp>
        <p:nvSpPr>
          <p:cNvPr name="Freeform 5" id="5" descr="preencoded.png"/>
          <p:cNvSpPr/>
          <p:nvPr/>
        </p:nvSpPr>
        <p:spPr>
          <a:xfrm flipH="false" flipV="false" rot="0">
            <a:off x="0" y="0"/>
            <a:ext cx="7200900" cy="10287000"/>
          </a:xfrm>
          <a:custGeom>
            <a:avLst/>
            <a:gdLst/>
            <a:ahLst/>
            <a:cxnLst/>
            <a:rect r="r" b="b" t="t" l="l"/>
            <a:pathLst>
              <a:path h="10287000" w="7200900">
                <a:moveTo>
                  <a:pt x="0" y="0"/>
                </a:moveTo>
                <a:lnTo>
                  <a:pt x="7200900" y="0"/>
                </a:lnTo>
                <a:lnTo>
                  <a:pt x="7200900" y="10287000"/>
                </a:lnTo>
                <a:lnTo>
                  <a:pt x="0" y="10287000"/>
                </a:lnTo>
                <a:lnTo>
                  <a:pt x="0" y="0"/>
                </a:lnTo>
                <a:close/>
              </a:path>
            </a:pathLst>
          </a:custGeom>
          <a:blipFill>
            <a:blip r:embed="rId4"/>
            <a:stretch>
              <a:fillRect l="0" t="0" r="0" b="0"/>
            </a:stretch>
          </a:blipFill>
        </p:spPr>
      </p:sp>
      <p:grpSp>
        <p:nvGrpSpPr>
          <p:cNvPr name="Group 6" id="6"/>
          <p:cNvGrpSpPr/>
          <p:nvPr/>
        </p:nvGrpSpPr>
        <p:grpSpPr>
          <a:xfrm rot="0">
            <a:off x="7850237" y="3375272"/>
            <a:ext cx="9088636" cy="885974"/>
            <a:chOff x="0" y="0"/>
            <a:chExt cx="12118182" cy="1181298"/>
          </a:xfrm>
        </p:grpSpPr>
        <p:sp>
          <p:nvSpPr>
            <p:cNvPr name="Freeform 7" id="7"/>
            <p:cNvSpPr/>
            <p:nvPr/>
          </p:nvSpPr>
          <p:spPr>
            <a:xfrm flipH="false" flipV="false" rot="0">
              <a:off x="0" y="0"/>
              <a:ext cx="12118182" cy="1181298"/>
            </a:xfrm>
            <a:custGeom>
              <a:avLst/>
              <a:gdLst/>
              <a:ahLst/>
              <a:cxnLst/>
              <a:rect r="r" b="b" t="t" l="l"/>
              <a:pathLst>
                <a:path h="1181298" w="12118182">
                  <a:moveTo>
                    <a:pt x="0" y="0"/>
                  </a:moveTo>
                  <a:lnTo>
                    <a:pt x="12118182" y="0"/>
                  </a:lnTo>
                  <a:lnTo>
                    <a:pt x="12118182" y="1181298"/>
                  </a:lnTo>
                  <a:lnTo>
                    <a:pt x="0" y="1181298"/>
                  </a:lnTo>
                  <a:close/>
                </a:path>
              </a:pathLst>
            </a:custGeom>
            <a:solidFill>
              <a:srgbClr val="000000">
                <a:alpha val="0"/>
              </a:srgbClr>
            </a:solidFill>
          </p:spPr>
        </p:sp>
        <p:sp>
          <p:nvSpPr>
            <p:cNvPr name="TextBox 8" id="8"/>
            <p:cNvSpPr txBox="true"/>
            <p:nvPr/>
          </p:nvSpPr>
          <p:spPr>
            <a:xfrm>
              <a:off x="0" y="-28575"/>
              <a:ext cx="12118182" cy="1209873"/>
            </a:xfrm>
            <a:prstGeom prst="rect">
              <a:avLst/>
            </a:prstGeom>
          </p:spPr>
          <p:txBody>
            <a:bodyPr anchor="t" rtlCol="false" tIns="0" lIns="0" bIns="0" rIns="0"/>
            <a:lstStyle/>
            <a:p>
              <a:pPr algn="l">
                <a:lnSpc>
                  <a:spcPts val="6937"/>
                </a:lnSpc>
              </a:pPr>
              <a:r>
                <a:rPr lang="en-US" sz="5562" b="true">
                  <a:solidFill>
                    <a:srgbClr val="006747"/>
                  </a:solidFill>
                  <a:latin typeface="Noto Serif Bold"/>
                  <a:ea typeface="Noto Serif Bold"/>
                  <a:cs typeface="Noto Serif Bold"/>
                  <a:sym typeface="Noto Serif Bold"/>
                </a:rPr>
                <a:t>SALCC SHIRTS WEBSITE </a:t>
              </a:r>
            </a:p>
          </p:txBody>
        </p:sp>
      </p:grpSp>
      <p:grpSp>
        <p:nvGrpSpPr>
          <p:cNvPr name="Group 9" id="9"/>
          <p:cNvGrpSpPr/>
          <p:nvPr/>
        </p:nvGrpSpPr>
        <p:grpSpPr>
          <a:xfrm rot="0">
            <a:off x="7850237" y="4686449"/>
            <a:ext cx="9445526" cy="566886"/>
            <a:chOff x="0" y="0"/>
            <a:chExt cx="12594035" cy="755848"/>
          </a:xfrm>
        </p:grpSpPr>
        <p:sp>
          <p:nvSpPr>
            <p:cNvPr name="Freeform 10" id="10"/>
            <p:cNvSpPr/>
            <p:nvPr/>
          </p:nvSpPr>
          <p:spPr>
            <a:xfrm flipH="false" flipV="false" rot="0">
              <a:off x="0" y="0"/>
              <a:ext cx="12594035" cy="755848"/>
            </a:xfrm>
            <a:custGeom>
              <a:avLst/>
              <a:gdLst/>
              <a:ahLst/>
              <a:cxnLst/>
              <a:rect r="r" b="b" t="t" l="l"/>
              <a:pathLst>
                <a:path h="755848" w="12594035">
                  <a:moveTo>
                    <a:pt x="0" y="0"/>
                  </a:moveTo>
                  <a:lnTo>
                    <a:pt x="12594035" y="0"/>
                  </a:lnTo>
                  <a:lnTo>
                    <a:pt x="12594035" y="755848"/>
                  </a:lnTo>
                  <a:lnTo>
                    <a:pt x="0" y="755848"/>
                  </a:lnTo>
                  <a:close/>
                </a:path>
              </a:pathLst>
            </a:custGeom>
            <a:solidFill>
              <a:srgbClr val="000000">
                <a:alpha val="0"/>
              </a:srgbClr>
            </a:solidFill>
          </p:spPr>
        </p:sp>
        <p:sp>
          <p:nvSpPr>
            <p:cNvPr name="TextBox 11" id="11"/>
            <p:cNvSpPr txBox="true"/>
            <p:nvPr/>
          </p:nvSpPr>
          <p:spPr>
            <a:xfrm>
              <a:off x="0" y="-133350"/>
              <a:ext cx="12594035" cy="889198"/>
            </a:xfrm>
            <a:prstGeom prst="rect">
              <a:avLst/>
            </a:prstGeom>
          </p:spPr>
          <p:txBody>
            <a:bodyPr anchor="t" rtlCol="false" tIns="0" lIns="0" bIns="0" rIns="0"/>
            <a:lstStyle/>
            <a:p>
              <a:pPr algn="l">
                <a:lnSpc>
                  <a:spcPts val="4437"/>
                </a:lnSpc>
              </a:pPr>
              <a:r>
                <a:rPr lang="en-US" sz="2750">
                  <a:solidFill>
                    <a:srgbClr val="4B4A4A"/>
                  </a:solidFill>
                  <a:latin typeface="Arimo"/>
                  <a:ea typeface="Arimo"/>
                  <a:cs typeface="Arimo"/>
                  <a:sym typeface="Arimo"/>
                </a:rPr>
                <a:t>Why was this website created?</a:t>
              </a:r>
            </a:p>
          </p:txBody>
        </p:sp>
      </p:grpSp>
      <p:grpSp>
        <p:nvGrpSpPr>
          <p:cNvPr name="Group 12" id="12"/>
          <p:cNvGrpSpPr/>
          <p:nvPr/>
        </p:nvGrpSpPr>
        <p:grpSpPr>
          <a:xfrm rot="0">
            <a:off x="7850237" y="5572274"/>
            <a:ext cx="9445526" cy="566886"/>
            <a:chOff x="0" y="0"/>
            <a:chExt cx="12594035" cy="755848"/>
          </a:xfrm>
        </p:grpSpPr>
        <p:sp>
          <p:nvSpPr>
            <p:cNvPr name="Freeform 13" id="13"/>
            <p:cNvSpPr/>
            <p:nvPr/>
          </p:nvSpPr>
          <p:spPr>
            <a:xfrm flipH="false" flipV="false" rot="0">
              <a:off x="0" y="0"/>
              <a:ext cx="12594035" cy="755848"/>
            </a:xfrm>
            <a:custGeom>
              <a:avLst/>
              <a:gdLst/>
              <a:ahLst/>
              <a:cxnLst/>
              <a:rect r="r" b="b" t="t" l="l"/>
              <a:pathLst>
                <a:path h="755848" w="12594035">
                  <a:moveTo>
                    <a:pt x="0" y="0"/>
                  </a:moveTo>
                  <a:lnTo>
                    <a:pt x="12594035" y="0"/>
                  </a:lnTo>
                  <a:lnTo>
                    <a:pt x="12594035" y="755848"/>
                  </a:lnTo>
                  <a:lnTo>
                    <a:pt x="0" y="755848"/>
                  </a:lnTo>
                  <a:close/>
                </a:path>
              </a:pathLst>
            </a:custGeom>
            <a:solidFill>
              <a:srgbClr val="000000">
                <a:alpha val="0"/>
              </a:srgbClr>
            </a:solidFill>
          </p:spPr>
        </p:sp>
        <p:sp>
          <p:nvSpPr>
            <p:cNvPr name="TextBox 14" id="14"/>
            <p:cNvSpPr txBox="true"/>
            <p:nvPr/>
          </p:nvSpPr>
          <p:spPr>
            <a:xfrm>
              <a:off x="0" y="-133350"/>
              <a:ext cx="12594035" cy="889198"/>
            </a:xfrm>
            <a:prstGeom prst="rect">
              <a:avLst/>
            </a:prstGeom>
          </p:spPr>
          <p:txBody>
            <a:bodyPr anchor="t" rtlCol="false" tIns="0" lIns="0" bIns="0" rIns="0"/>
            <a:lstStyle/>
            <a:p>
              <a:pPr algn="l">
                <a:lnSpc>
                  <a:spcPts val="4437"/>
                </a:lnSpc>
              </a:pPr>
              <a:r>
                <a:rPr lang="en-US" sz="2750">
                  <a:solidFill>
                    <a:srgbClr val="4B4A4A"/>
                  </a:solidFill>
                  <a:latin typeface="Arimo"/>
                  <a:ea typeface="Arimo"/>
                  <a:cs typeface="Arimo"/>
                  <a:sym typeface="Arimo"/>
                </a:rPr>
                <a:t>Brief background the website</a:t>
              </a:r>
            </a:p>
          </p:txBody>
        </p:sp>
      </p:grpSp>
      <p:grpSp>
        <p:nvGrpSpPr>
          <p:cNvPr name="Group 15" id="15"/>
          <p:cNvGrpSpPr/>
          <p:nvPr/>
        </p:nvGrpSpPr>
        <p:grpSpPr>
          <a:xfrm rot="0">
            <a:off x="7850237" y="6458099"/>
            <a:ext cx="9445526" cy="453629"/>
            <a:chOff x="0" y="0"/>
            <a:chExt cx="12594035" cy="604838"/>
          </a:xfrm>
        </p:grpSpPr>
        <p:sp>
          <p:nvSpPr>
            <p:cNvPr name="Freeform 16" id="16"/>
            <p:cNvSpPr/>
            <p:nvPr/>
          </p:nvSpPr>
          <p:spPr>
            <a:xfrm flipH="false" flipV="false" rot="0">
              <a:off x="0" y="0"/>
              <a:ext cx="12594035" cy="604838"/>
            </a:xfrm>
            <a:custGeom>
              <a:avLst/>
              <a:gdLst/>
              <a:ahLst/>
              <a:cxnLst/>
              <a:rect r="r" b="b" t="t" l="l"/>
              <a:pathLst>
                <a:path h="604838" w="12594035">
                  <a:moveTo>
                    <a:pt x="0" y="0"/>
                  </a:moveTo>
                  <a:lnTo>
                    <a:pt x="12594035" y="0"/>
                  </a:lnTo>
                  <a:lnTo>
                    <a:pt x="12594035" y="604838"/>
                  </a:lnTo>
                  <a:lnTo>
                    <a:pt x="0" y="604838"/>
                  </a:lnTo>
                  <a:close/>
                </a:path>
              </a:pathLst>
            </a:custGeom>
            <a:solidFill>
              <a:srgbClr val="000000">
                <a:alpha val="0"/>
              </a:srgbClr>
            </a:solidFill>
          </p:spPr>
        </p:sp>
        <p:sp>
          <p:nvSpPr>
            <p:cNvPr name="TextBox 17" id="17"/>
            <p:cNvSpPr txBox="true"/>
            <p:nvPr/>
          </p:nvSpPr>
          <p:spPr>
            <a:xfrm>
              <a:off x="0" y="-104775"/>
              <a:ext cx="12594035" cy="709613"/>
            </a:xfrm>
            <a:prstGeom prst="rect">
              <a:avLst/>
            </a:prstGeom>
          </p:spPr>
          <p:txBody>
            <a:bodyPr anchor="t" rtlCol="false" tIns="0" lIns="0" bIns="0" rIns="0"/>
            <a:lstStyle/>
            <a:p>
              <a:pPr algn="l">
                <a:lnSpc>
                  <a:spcPts val="3562"/>
                </a:lnSpc>
              </a:pPr>
              <a:r>
                <a:rPr lang="en-US" sz="2187">
                  <a:solidFill>
                    <a:srgbClr val="4B4A4A"/>
                  </a:solidFill>
                  <a:latin typeface="Arimo"/>
                  <a:ea typeface="Arimo"/>
                  <a:cs typeface="Arimo"/>
                  <a:sym typeface="Arimo"/>
                </a:rPr>
                <a:t>by:Dwayne Quinlan</a:t>
              </a:r>
            </a:p>
          </p:txBody>
        </p:sp>
      </p:gr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grpSp>
        <p:nvGrpSpPr>
          <p:cNvPr name="Group 3" id="3"/>
          <p:cNvGrpSpPr/>
          <p:nvPr/>
        </p:nvGrpSpPr>
        <p:grpSpPr>
          <a:xfrm rot="0">
            <a:off x="0" y="0"/>
            <a:ext cx="18288000" cy="10287000"/>
            <a:chOff x="0" y="0"/>
            <a:chExt cx="24384000" cy="13716000"/>
          </a:xfrm>
        </p:grpSpPr>
        <p:sp>
          <p:nvSpPr>
            <p:cNvPr name="Freeform 4" id="4"/>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E5F9F2">
                <a:alpha val="90196"/>
              </a:srgbClr>
            </a:solidFill>
          </p:spPr>
        </p:sp>
      </p:grpSp>
      <p:sp>
        <p:nvSpPr>
          <p:cNvPr name="Freeform 5" id="5" descr="preencoded.png">
            <a:hlinkClick r:id="rId5" tooltip="https://gamma.app/?utm_source=made-with-gamma"/>
          </p:cNvPr>
          <p:cNvSpPr/>
          <p:nvPr/>
        </p:nvSpPr>
        <p:spPr>
          <a:xfrm flipH="false" flipV="false" rot="0">
            <a:off x="16049019" y="9686925"/>
            <a:ext cx="2153256" cy="514350"/>
          </a:xfrm>
          <a:custGeom>
            <a:avLst/>
            <a:gdLst/>
            <a:ahLst/>
            <a:cxnLst/>
            <a:rect r="r" b="b" t="t" l="l"/>
            <a:pathLst>
              <a:path h="514350" w="2153256">
                <a:moveTo>
                  <a:pt x="0" y="0"/>
                </a:moveTo>
                <a:lnTo>
                  <a:pt x="2153256" y="0"/>
                </a:lnTo>
                <a:lnTo>
                  <a:pt x="2153256" y="514350"/>
                </a:lnTo>
                <a:lnTo>
                  <a:pt x="0" y="514350"/>
                </a:lnTo>
                <a:lnTo>
                  <a:pt x="0" y="0"/>
                </a:lnTo>
                <a:close/>
              </a:path>
            </a:pathLst>
          </a:custGeom>
          <a:blipFill>
            <a:blip r:embed="rId4"/>
            <a:stretch>
              <a:fillRect l="0" t="0" r="0" b="0"/>
            </a:stretch>
          </a:blipFill>
        </p:spPr>
      </p:sp>
      <p:sp>
        <p:nvSpPr>
          <p:cNvPr name="Freeform 6" id="6" descr="preencoded.png"/>
          <p:cNvSpPr/>
          <p:nvPr/>
        </p:nvSpPr>
        <p:spPr>
          <a:xfrm flipH="false" flipV="false" rot="0">
            <a:off x="11087100" y="0"/>
            <a:ext cx="7200900" cy="10287000"/>
          </a:xfrm>
          <a:custGeom>
            <a:avLst/>
            <a:gdLst/>
            <a:ahLst/>
            <a:cxnLst/>
            <a:rect r="r" b="b" t="t" l="l"/>
            <a:pathLst>
              <a:path h="10287000" w="7200900">
                <a:moveTo>
                  <a:pt x="0" y="0"/>
                </a:moveTo>
                <a:lnTo>
                  <a:pt x="7200900" y="0"/>
                </a:lnTo>
                <a:lnTo>
                  <a:pt x="7200900" y="10287000"/>
                </a:lnTo>
                <a:lnTo>
                  <a:pt x="0" y="10287000"/>
                </a:lnTo>
                <a:lnTo>
                  <a:pt x="0" y="0"/>
                </a:lnTo>
                <a:close/>
              </a:path>
            </a:pathLst>
          </a:custGeom>
          <a:blipFill>
            <a:blip r:embed="rId6"/>
            <a:stretch>
              <a:fillRect l="0" t="0" r="0" b="0"/>
            </a:stretch>
          </a:blipFill>
        </p:spPr>
      </p:sp>
      <p:grpSp>
        <p:nvGrpSpPr>
          <p:cNvPr name="Group 7" id="7"/>
          <p:cNvGrpSpPr/>
          <p:nvPr/>
        </p:nvGrpSpPr>
        <p:grpSpPr>
          <a:xfrm rot="0">
            <a:off x="992238" y="2808386"/>
            <a:ext cx="7088237" cy="885974"/>
            <a:chOff x="0" y="0"/>
            <a:chExt cx="9450983" cy="1181298"/>
          </a:xfrm>
        </p:grpSpPr>
        <p:sp>
          <p:nvSpPr>
            <p:cNvPr name="Freeform 8" id="8"/>
            <p:cNvSpPr/>
            <p:nvPr/>
          </p:nvSpPr>
          <p:spPr>
            <a:xfrm flipH="false" flipV="false" rot="0">
              <a:off x="0" y="0"/>
              <a:ext cx="9450984" cy="1181298"/>
            </a:xfrm>
            <a:custGeom>
              <a:avLst/>
              <a:gdLst/>
              <a:ahLst/>
              <a:cxnLst/>
              <a:rect r="r" b="b" t="t" l="l"/>
              <a:pathLst>
                <a:path h="1181298" w="9450984">
                  <a:moveTo>
                    <a:pt x="0" y="0"/>
                  </a:moveTo>
                  <a:lnTo>
                    <a:pt x="9450984" y="0"/>
                  </a:lnTo>
                  <a:lnTo>
                    <a:pt x="9450984" y="1181298"/>
                  </a:lnTo>
                  <a:lnTo>
                    <a:pt x="0" y="1181298"/>
                  </a:lnTo>
                  <a:close/>
                </a:path>
              </a:pathLst>
            </a:custGeom>
            <a:solidFill>
              <a:srgbClr val="000000">
                <a:alpha val="0"/>
              </a:srgbClr>
            </a:solidFill>
          </p:spPr>
        </p:sp>
        <p:sp>
          <p:nvSpPr>
            <p:cNvPr name="TextBox 9" id="9"/>
            <p:cNvSpPr txBox="true"/>
            <p:nvPr/>
          </p:nvSpPr>
          <p:spPr>
            <a:xfrm>
              <a:off x="0" y="-28575"/>
              <a:ext cx="9450983" cy="1209873"/>
            </a:xfrm>
            <a:prstGeom prst="rect">
              <a:avLst/>
            </a:prstGeom>
          </p:spPr>
          <p:txBody>
            <a:bodyPr anchor="t" rtlCol="false" tIns="0" lIns="0" bIns="0" rIns="0"/>
            <a:lstStyle/>
            <a:p>
              <a:pPr algn="l">
                <a:lnSpc>
                  <a:spcPts val="6937"/>
                </a:lnSpc>
              </a:pPr>
              <a:r>
                <a:rPr lang="en-US" sz="5562" b="true">
                  <a:solidFill>
                    <a:srgbClr val="006747"/>
                  </a:solidFill>
                  <a:latin typeface="Noto Serif Bold"/>
                  <a:ea typeface="Noto Serif Bold"/>
                  <a:cs typeface="Noto Serif Bold"/>
                  <a:sym typeface="Noto Serif Bold"/>
                </a:rPr>
                <a:t>Website overview</a:t>
              </a:r>
            </a:p>
          </p:txBody>
        </p:sp>
      </p:grpSp>
      <p:grpSp>
        <p:nvGrpSpPr>
          <p:cNvPr name="Group 10" id="10"/>
          <p:cNvGrpSpPr/>
          <p:nvPr/>
        </p:nvGrpSpPr>
        <p:grpSpPr>
          <a:xfrm rot="0">
            <a:off x="992238" y="4119562"/>
            <a:ext cx="9445526" cy="566886"/>
            <a:chOff x="0" y="0"/>
            <a:chExt cx="12594035" cy="755848"/>
          </a:xfrm>
        </p:grpSpPr>
        <p:sp>
          <p:nvSpPr>
            <p:cNvPr name="Freeform 11" id="11"/>
            <p:cNvSpPr/>
            <p:nvPr/>
          </p:nvSpPr>
          <p:spPr>
            <a:xfrm flipH="false" flipV="false" rot="0">
              <a:off x="0" y="0"/>
              <a:ext cx="12594035" cy="755848"/>
            </a:xfrm>
            <a:custGeom>
              <a:avLst/>
              <a:gdLst/>
              <a:ahLst/>
              <a:cxnLst/>
              <a:rect r="r" b="b" t="t" l="l"/>
              <a:pathLst>
                <a:path h="755848" w="12594035">
                  <a:moveTo>
                    <a:pt x="0" y="0"/>
                  </a:moveTo>
                  <a:lnTo>
                    <a:pt x="12594035" y="0"/>
                  </a:lnTo>
                  <a:lnTo>
                    <a:pt x="12594035" y="755848"/>
                  </a:lnTo>
                  <a:lnTo>
                    <a:pt x="0" y="755848"/>
                  </a:lnTo>
                  <a:close/>
                </a:path>
              </a:pathLst>
            </a:custGeom>
            <a:solidFill>
              <a:srgbClr val="000000">
                <a:alpha val="0"/>
              </a:srgbClr>
            </a:solidFill>
          </p:spPr>
        </p:sp>
        <p:sp>
          <p:nvSpPr>
            <p:cNvPr name="TextBox 12" id="12"/>
            <p:cNvSpPr txBox="true"/>
            <p:nvPr/>
          </p:nvSpPr>
          <p:spPr>
            <a:xfrm>
              <a:off x="0" y="-133350"/>
              <a:ext cx="12594035" cy="889198"/>
            </a:xfrm>
            <a:prstGeom prst="rect">
              <a:avLst/>
            </a:prstGeom>
          </p:spPr>
          <p:txBody>
            <a:bodyPr anchor="t" rtlCol="false" tIns="0" lIns="0" bIns="0" rIns="0"/>
            <a:lstStyle/>
            <a:p>
              <a:pPr algn="l">
                <a:lnSpc>
                  <a:spcPts val="4437"/>
                </a:lnSpc>
              </a:pPr>
              <a:r>
                <a:rPr lang="en-US" sz="2750">
                  <a:solidFill>
                    <a:srgbClr val="4B4A4A"/>
                  </a:solidFill>
                  <a:latin typeface="Arimo"/>
                  <a:ea typeface="Arimo"/>
                  <a:cs typeface="Arimo"/>
                  <a:sym typeface="Arimo"/>
                </a:rPr>
                <a:t>The management section</a:t>
              </a:r>
            </a:p>
          </p:txBody>
        </p:sp>
      </p:grpSp>
      <p:grpSp>
        <p:nvGrpSpPr>
          <p:cNvPr name="Group 13" id="13"/>
          <p:cNvGrpSpPr/>
          <p:nvPr/>
        </p:nvGrpSpPr>
        <p:grpSpPr>
          <a:xfrm rot="0">
            <a:off x="992238" y="5005388"/>
            <a:ext cx="9445526" cy="1700659"/>
            <a:chOff x="0" y="0"/>
            <a:chExt cx="12594035" cy="2267545"/>
          </a:xfrm>
        </p:grpSpPr>
        <p:sp>
          <p:nvSpPr>
            <p:cNvPr name="Freeform 14" id="14"/>
            <p:cNvSpPr/>
            <p:nvPr/>
          </p:nvSpPr>
          <p:spPr>
            <a:xfrm flipH="false" flipV="false" rot="0">
              <a:off x="0" y="0"/>
              <a:ext cx="12594035" cy="2267545"/>
            </a:xfrm>
            <a:custGeom>
              <a:avLst/>
              <a:gdLst/>
              <a:ahLst/>
              <a:cxnLst/>
              <a:rect r="r" b="b" t="t" l="l"/>
              <a:pathLst>
                <a:path h="2267545" w="12594035">
                  <a:moveTo>
                    <a:pt x="0" y="0"/>
                  </a:moveTo>
                  <a:lnTo>
                    <a:pt x="12594035" y="0"/>
                  </a:lnTo>
                  <a:lnTo>
                    <a:pt x="12594035" y="2267545"/>
                  </a:lnTo>
                  <a:lnTo>
                    <a:pt x="0" y="2267545"/>
                  </a:lnTo>
                  <a:close/>
                </a:path>
              </a:pathLst>
            </a:custGeom>
            <a:solidFill>
              <a:srgbClr val="000000">
                <a:alpha val="0"/>
              </a:srgbClr>
            </a:solidFill>
          </p:spPr>
        </p:sp>
        <p:sp>
          <p:nvSpPr>
            <p:cNvPr name="TextBox 15" id="15"/>
            <p:cNvSpPr txBox="true"/>
            <p:nvPr/>
          </p:nvSpPr>
          <p:spPr>
            <a:xfrm>
              <a:off x="0" y="-104775"/>
              <a:ext cx="12594035" cy="2372320"/>
            </a:xfrm>
            <a:prstGeom prst="rect">
              <a:avLst/>
            </a:prstGeom>
          </p:spPr>
          <p:txBody>
            <a:bodyPr anchor="t" rtlCol="false" tIns="0" lIns="0" bIns="0" rIns="0"/>
            <a:lstStyle/>
            <a:p>
              <a:pPr algn="l" marL="329902" indent="-164951" lvl="1">
                <a:lnSpc>
                  <a:spcPts val="3562"/>
                </a:lnSpc>
                <a:buFont typeface="Arial"/>
                <a:buChar char="•"/>
              </a:pPr>
              <a:r>
                <a:rPr lang="en-US" sz="2187">
                  <a:solidFill>
                    <a:srgbClr val="4B4A4A"/>
                  </a:solidFill>
                  <a:latin typeface="Arimo"/>
                  <a:ea typeface="Arimo"/>
                  <a:cs typeface="Arimo"/>
                  <a:sym typeface="Arimo"/>
                </a:rPr>
                <a:t>This section is where the admin(s) in charge will be able change the quantity of the shirts or Add new shirts to the list </a:t>
              </a:r>
            </a:p>
          </p:txBody>
        </p:sp>
      </p:gr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grpSp>
        <p:nvGrpSpPr>
          <p:cNvPr name="Group 3" id="3"/>
          <p:cNvGrpSpPr/>
          <p:nvPr/>
        </p:nvGrpSpPr>
        <p:grpSpPr>
          <a:xfrm rot="0">
            <a:off x="0" y="0"/>
            <a:ext cx="18288000" cy="10287000"/>
            <a:chOff x="0" y="0"/>
            <a:chExt cx="24384000" cy="13716000"/>
          </a:xfrm>
        </p:grpSpPr>
        <p:sp>
          <p:nvSpPr>
            <p:cNvPr name="Freeform 4" id="4"/>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E5F9F2">
                <a:alpha val="90196"/>
              </a:srgbClr>
            </a:solidFill>
          </p:spPr>
        </p:sp>
      </p:grpSp>
      <p:grpSp>
        <p:nvGrpSpPr>
          <p:cNvPr name="Group 5" id="5"/>
          <p:cNvGrpSpPr/>
          <p:nvPr/>
        </p:nvGrpSpPr>
        <p:grpSpPr>
          <a:xfrm rot="0">
            <a:off x="992238" y="3024634"/>
            <a:ext cx="11727210" cy="885974"/>
            <a:chOff x="0" y="0"/>
            <a:chExt cx="15636280" cy="1181298"/>
          </a:xfrm>
        </p:grpSpPr>
        <p:sp>
          <p:nvSpPr>
            <p:cNvPr name="Freeform 6" id="6"/>
            <p:cNvSpPr/>
            <p:nvPr/>
          </p:nvSpPr>
          <p:spPr>
            <a:xfrm flipH="false" flipV="false" rot="0">
              <a:off x="0" y="0"/>
              <a:ext cx="15636280" cy="1181298"/>
            </a:xfrm>
            <a:custGeom>
              <a:avLst/>
              <a:gdLst/>
              <a:ahLst/>
              <a:cxnLst/>
              <a:rect r="r" b="b" t="t" l="l"/>
              <a:pathLst>
                <a:path h="1181298" w="15636280">
                  <a:moveTo>
                    <a:pt x="0" y="0"/>
                  </a:moveTo>
                  <a:lnTo>
                    <a:pt x="15636280" y="0"/>
                  </a:lnTo>
                  <a:lnTo>
                    <a:pt x="15636280" y="1181298"/>
                  </a:lnTo>
                  <a:lnTo>
                    <a:pt x="0" y="1181298"/>
                  </a:lnTo>
                  <a:close/>
                </a:path>
              </a:pathLst>
            </a:custGeom>
            <a:solidFill>
              <a:srgbClr val="000000">
                <a:alpha val="0"/>
              </a:srgbClr>
            </a:solidFill>
          </p:spPr>
        </p:sp>
        <p:sp>
          <p:nvSpPr>
            <p:cNvPr name="TextBox 7" id="7"/>
            <p:cNvSpPr txBox="true"/>
            <p:nvPr/>
          </p:nvSpPr>
          <p:spPr>
            <a:xfrm>
              <a:off x="0" y="-28575"/>
              <a:ext cx="15636280" cy="1209873"/>
            </a:xfrm>
            <a:prstGeom prst="rect">
              <a:avLst/>
            </a:prstGeom>
          </p:spPr>
          <p:txBody>
            <a:bodyPr anchor="t" rtlCol="false" tIns="0" lIns="0" bIns="0" rIns="0"/>
            <a:lstStyle/>
            <a:p>
              <a:pPr algn="l">
                <a:lnSpc>
                  <a:spcPts val="6937"/>
                </a:lnSpc>
              </a:pPr>
              <a:r>
                <a:rPr lang="en-US" sz="5562" b="true">
                  <a:solidFill>
                    <a:srgbClr val="006747"/>
                  </a:solidFill>
                  <a:latin typeface="Noto Serif Bold"/>
                  <a:ea typeface="Noto Serif Bold"/>
                  <a:cs typeface="Noto Serif Bold"/>
                  <a:sym typeface="Noto Serif Bold"/>
                </a:rPr>
                <a:t>Frontend to backend connection</a:t>
              </a:r>
            </a:p>
          </p:txBody>
        </p:sp>
      </p:grpSp>
      <p:grpSp>
        <p:nvGrpSpPr>
          <p:cNvPr name="Group 8" id="8"/>
          <p:cNvGrpSpPr/>
          <p:nvPr/>
        </p:nvGrpSpPr>
        <p:grpSpPr>
          <a:xfrm rot="0">
            <a:off x="992238" y="4477642"/>
            <a:ext cx="16303526" cy="566886"/>
            <a:chOff x="0" y="0"/>
            <a:chExt cx="21738035" cy="755848"/>
          </a:xfrm>
        </p:grpSpPr>
        <p:sp>
          <p:nvSpPr>
            <p:cNvPr name="Freeform 9" id="9"/>
            <p:cNvSpPr/>
            <p:nvPr/>
          </p:nvSpPr>
          <p:spPr>
            <a:xfrm flipH="false" flipV="false" rot="0">
              <a:off x="0" y="0"/>
              <a:ext cx="21738034" cy="755848"/>
            </a:xfrm>
            <a:custGeom>
              <a:avLst/>
              <a:gdLst/>
              <a:ahLst/>
              <a:cxnLst/>
              <a:rect r="r" b="b" t="t" l="l"/>
              <a:pathLst>
                <a:path h="755848" w="21738034">
                  <a:moveTo>
                    <a:pt x="0" y="0"/>
                  </a:moveTo>
                  <a:lnTo>
                    <a:pt x="21738034" y="0"/>
                  </a:lnTo>
                  <a:lnTo>
                    <a:pt x="21738034" y="755848"/>
                  </a:lnTo>
                  <a:lnTo>
                    <a:pt x="0" y="755848"/>
                  </a:lnTo>
                  <a:close/>
                </a:path>
              </a:pathLst>
            </a:custGeom>
            <a:solidFill>
              <a:srgbClr val="000000">
                <a:alpha val="0"/>
              </a:srgbClr>
            </a:solidFill>
          </p:spPr>
        </p:sp>
        <p:sp>
          <p:nvSpPr>
            <p:cNvPr name="TextBox 10" id="10"/>
            <p:cNvSpPr txBox="true"/>
            <p:nvPr/>
          </p:nvSpPr>
          <p:spPr>
            <a:xfrm>
              <a:off x="0" y="-133350"/>
              <a:ext cx="21738035" cy="889198"/>
            </a:xfrm>
            <a:prstGeom prst="rect">
              <a:avLst/>
            </a:prstGeom>
          </p:spPr>
          <p:txBody>
            <a:bodyPr anchor="t" rtlCol="false" tIns="0" lIns="0" bIns="0" rIns="0"/>
            <a:lstStyle/>
            <a:p>
              <a:pPr algn="l">
                <a:lnSpc>
                  <a:spcPts val="4437"/>
                </a:lnSpc>
              </a:pPr>
              <a:r>
                <a:rPr lang="en-US" sz="2750">
                  <a:solidFill>
                    <a:srgbClr val="4B4A4A"/>
                  </a:solidFill>
                  <a:latin typeface="Arimo"/>
                  <a:ea typeface="Arimo"/>
                  <a:cs typeface="Arimo"/>
                  <a:sym typeface="Arimo"/>
                </a:rPr>
                <a:t>To do this i did extensive research on how to use the following:</a:t>
              </a:r>
            </a:p>
          </p:txBody>
        </p:sp>
      </p:grpSp>
      <p:grpSp>
        <p:nvGrpSpPr>
          <p:cNvPr name="Group 11" id="11"/>
          <p:cNvGrpSpPr/>
          <p:nvPr/>
        </p:nvGrpSpPr>
        <p:grpSpPr>
          <a:xfrm rot="0">
            <a:off x="992238" y="5363468"/>
            <a:ext cx="16303526" cy="566886"/>
            <a:chOff x="0" y="0"/>
            <a:chExt cx="21738035" cy="755848"/>
          </a:xfrm>
        </p:grpSpPr>
        <p:sp>
          <p:nvSpPr>
            <p:cNvPr name="Freeform 12" id="12"/>
            <p:cNvSpPr/>
            <p:nvPr/>
          </p:nvSpPr>
          <p:spPr>
            <a:xfrm flipH="false" flipV="false" rot="0">
              <a:off x="0" y="0"/>
              <a:ext cx="21738034" cy="755848"/>
            </a:xfrm>
            <a:custGeom>
              <a:avLst/>
              <a:gdLst/>
              <a:ahLst/>
              <a:cxnLst/>
              <a:rect r="r" b="b" t="t" l="l"/>
              <a:pathLst>
                <a:path h="755848" w="21738034">
                  <a:moveTo>
                    <a:pt x="0" y="0"/>
                  </a:moveTo>
                  <a:lnTo>
                    <a:pt x="21738034" y="0"/>
                  </a:lnTo>
                  <a:lnTo>
                    <a:pt x="21738034" y="755848"/>
                  </a:lnTo>
                  <a:lnTo>
                    <a:pt x="0" y="755848"/>
                  </a:lnTo>
                  <a:close/>
                </a:path>
              </a:pathLst>
            </a:custGeom>
            <a:solidFill>
              <a:srgbClr val="000000">
                <a:alpha val="0"/>
              </a:srgbClr>
            </a:solidFill>
          </p:spPr>
        </p:sp>
        <p:sp>
          <p:nvSpPr>
            <p:cNvPr name="TextBox 13" id="13"/>
            <p:cNvSpPr txBox="true"/>
            <p:nvPr/>
          </p:nvSpPr>
          <p:spPr>
            <a:xfrm>
              <a:off x="0" y="-104775"/>
              <a:ext cx="21738035" cy="860623"/>
            </a:xfrm>
            <a:prstGeom prst="rect">
              <a:avLst/>
            </a:prstGeom>
          </p:spPr>
          <p:txBody>
            <a:bodyPr anchor="t" rtlCol="false" tIns="0" lIns="0" bIns="0" rIns="0"/>
            <a:lstStyle/>
            <a:p>
              <a:pPr algn="l" marL="329902" indent="-164951" lvl="1">
                <a:lnSpc>
                  <a:spcPts val="3562"/>
                </a:lnSpc>
                <a:buFont typeface="Arial"/>
                <a:buChar char="•"/>
              </a:pPr>
              <a:r>
                <a:rPr lang="en-US" b="true" sz="2187">
                  <a:solidFill>
                    <a:srgbClr val="4B4A4A"/>
                  </a:solidFill>
                  <a:latin typeface="Arimo Bold"/>
                  <a:ea typeface="Arimo Bold"/>
                  <a:cs typeface="Arimo Bold"/>
                  <a:sym typeface="Arimo Bold"/>
                </a:rPr>
                <a:t>PHP forms</a:t>
              </a:r>
              <a:r>
                <a:rPr lang="en-US" sz="2187">
                  <a:solidFill>
                    <a:srgbClr val="4B4A4A"/>
                  </a:solidFill>
                  <a:latin typeface="Arimo"/>
                  <a:ea typeface="Arimo"/>
                  <a:cs typeface="Arimo"/>
                  <a:sym typeface="Arimo"/>
                </a:rPr>
                <a:t> for admin actions (login, update, add).</a:t>
              </a:r>
            </a:p>
          </p:txBody>
        </p:sp>
      </p:grpSp>
      <p:grpSp>
        <p:nvGrpSpPr>
          <p:cNvPr name="Group 14" id="14"/>
          <p:cNvGrpSpPr/>
          <p:nvPr/>
        </p:nvGrpSpPr>
        <p:grpSpPr>
          <a:xfrm rot="0">
            <a:off x="992238" y="6029474"/>
            <a:ext cx="16303526" cy="566886"/>
            <a:chOff x="0" y="0"/>
            <a:chExt cx="21738035" cy="755848"/>
          </a:xfrm>
        </p:grpSpPr>
        <p:sp>
          <p:nvSpPr>
            <p:cNvPr name="Freeform 15" id="15"/>
            <p:cNvSpPr/>
            <p:nvPr/>
          </p:nvSpPr>
          <p:spPr>
            <a:xfrm flipH="false" flipV="false" rot="0">
              <a:off x="0" y="0"/>
              <a:ext cx="21738034" cy="755848"/>
            </a:xfrm>
            <a:custGeom>
              <a:avLst/>
              <a:gdLst/>
              <a:ahLst/>
              <a:cxnLst/>
              <a:rect r="r" b="b" t="t" l="l"/>
              <a:pathLst>
                <a:path h="755848" w="21738034">
                  <a:moveTo>
                    <a:pt x="0" y="0"/>
                  </a:moveTo>
                  <a:lnTo>
                    <a:pt x="21738034" y="0"/>
                  </a:lnTo>
                  <a:lnTo>
                    <a:pt x="21738034" y="755848"/>
                  </a:lnTo>
                  <a:lnTo>
                    <a:pt x="0" y="755848"/>
                  </a:lnTo>
                  <a:close/>
                </a:path>
              </a:pathLst>
            </a:custGeom>
            <a:solidFill>
              <a:srgbClr val="000000">
                <a:alpha val="0"/>
              </a:srgbClr>
            </a:solidFill>
          </p:spPr>
        </p:sp>
        <p:sp>
          <p:nvSpPr>
            <p:cNvPr name="TextBox 16" id="16"/>
            <p:cNvSpPr txBox="true"/>
            <p:nvPr/>
          </p:nvSpPr>
          <p:spPr>
            <a:xfrm>
              <a:off x="0" y="-104775"/>
              <a:ext cx="21738035" cy="860623"/>
            </a:xfrm>
            <a:prstGeom prst="rect">
              <a:avLst/>
            </a:prstGeom>
          </p:spPr>
          <p:txBody>
            <a:bodyPr anchor="t" rtlCol="false" tIns="0" lIns="0" bIns="0" rIns="0"/>
            <a:lstStyle/>
            <a:p>
              <a:pPr algn="l" marL="329902" indent="-164951" lvl="1">
                <a:lnSpc>
                  <a:spcPts val="3562"/>
                </a:lnSpc>
                <a:buFont typeface="Arial"/>
                <a:buChar char="•"/>
              </a:pPr>
              <a:r>
                <a:rPr lang="en-US" b="true" sz="2187">
                  <a:solidFill>
                    <a:srgbClr val="4B4A4A"/>
                  </a:solidFill>
                  <a:latin typeface="Arimo Bold"/>
                  <a:ea typeface="Arimo Bold"/>
                  <a:cs typeface="Arimo Bold"/>
                  <a:sym typeface="Arimo Bold"/>
                </a:rPr>
                <a:t>JSON API</a:t>
              </a:r>
              <a:r>
                <a:rPr lang="en-US" sz="2187">
                  <a:solidFill>
                    <a:srgbClr val="4B4A4A"/>
                  </a:solidFill>
                  <a:latin typeface="Arimo"/>
                  <a:ea typeface="Arimo"/>
                  <a:cs typeface="Arimo"/>
                  <a:sym typeface="Arimo"/>
                </a:rPr>
                <a:t> (backend.php) for dynamic stock checks.</a:t>
              </a:r>
            </a:p>
          </p:txBody>
        </p:sp>
      </p:grpSp>
      <p:grpSp>
        <p:nvGrpSpPr>
          <p:cNvPr name="Group 17" id="17"/>
          <p:cNvGrpSpPr/>
          <p:nvPr/>
        </p:nvGrpSpPr>
        <p:grpSpPr>
          <a:xfrm rot="0">
            <a:off x="992238" y="6695480"/>
            <a:ext cx="16303526" cy="566886"/>
            <a:chOff x="0" y="0"/>
            <a:chExt cx="21738035" cy="755848"/>
          </a:xfrm>
        </p:grpSpPr>
        <p:sp>
          <p:nvSpPr>
            <p:cNvPr name="Freeform 18" id="18"/>
            <p:cNvSpPr/>
            <p:nvPr/>
          </p:nvSpPr>
          <p:spPr>
            <a:xfrm flipH="false" flipV="false" rot="0">
              <a:off x="0" y="0"/>
              <a:ext cx="21738034" cy="755848"/>
            </a:xfrm>
            <a:custGeom>
              <a:avLst/>
              <a:gdLst/>
              <a:ahLst/>
              <a:cxnLst/>
              <a:rect r="r" b="b" t="t" l="l"/>
              <a:pathLst>
                <a:path h="755848" w="21738034">
                  <a:moveTo>
                    <a:pt x="0" y="0"/>
                  </a:moveTo>
                  <a:lnTo>
                    <a:pt x="21738034" y="0"/>
                  </a:lnTo>
                  <a:lnTo>
                    <a:pt x="21738034" y="755848"/>
                  </a:lnTo>
                  <a:lnTo>
                    <a:pt x="0" y="755848"/>
                  </a:lnTo>
                  <a:close/>
                </a:path>
              </a:pathLst>
            </a:custGeom>
            <a:solidFill>
              <a:srgbClr val="000000">
                <a:alpha val="0"/>
              </a:srgbClr>
            </a:solidFill>
          </p:spPr>
        </p:sp>
        <p:sp>
          <p:nvSpPr>
            <p:cNvPr name="TextBox 19" id="19"/>
            <p:cNvSpPr txBox="true"/>
            <p:nvPr/>
          </p:nvSpPr>
          <p:spPr>
            <a:xfrm>
              <a:off x="0" y="-104775"/>
              <a:ext cx="21738035" cy="860623"/>
            </a:xfrm>
            <a:prstGeom prst="rect">
              <a:avLst/>
            </a:prstGeom>
          </p:spPr>
          <p:txBody>
            <a:bodyPr anchor="t" rtlCol="false" tIns="0" lIns="0" bIns="0" rIns="0"/>
            <a:lstStyle/>
            <a:p>
              <a:pPr algn="l" marL="329902" indent="-164951" lvl="1">
                <a:lnSpc>
                  <a:spcPts val="3562"/>
                </a:lnSpc>
                <a:buFont typeface="Arial"/>
                <a:buChar char="•"/>
              </a:pPr>
              <a:r>
                <a:rPr lang="en-US" b="true" sz="2187">
                  <a:solidFill>
                    <a:srgbClr val="4B4A4A"/>
                  </a:solidFill>
                  <a:latin typeface="Arimo Bold"/>
                  <a:ea typeface="Arimo Bold"/>
                  <a:cs typeface="Arimo Bold"/>
                  <a:sym typeface="Arimo Bold"/>
                </a:rPr>
                <a:t>Sessions</a:t>
              </a:r>
              <a:r>
                <a:rPr lang="en-US" sz="2187">
                  <a:solidFill>
                    <a:srgbClr val="4B4A4A"/>
                  </a:solidFill>
                  <a:latin typeface="Arimo"/>
                  <a:ea typeface="Arimo"/>
                  <a:cs typeface="Arimo"/>
                  <a:sym typeface="Arimo"/>
                </a:rPr>
                <a:t> (login.php) to maintain admin state.</a:t>
              </a:r>
            </a:p>
          </p:txBody>
        </p:sp>
      </p:gr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grpSp>
        <p:nvGrpSpPr>
          <p:cNvPr name="Group 3" id="3"/>
          <p:cNvGrpSpPr/>
          <p:nvPr/>
        </p:nvGrpSpPr>
        <p:grpSpPr>
          <a:xfrm rot="0">
            <a:off x="0" y="0"/>
            <a:ext cx="18288000" cy="10287000"/>
            <a:chOff x="0" y="0"/>
            <a:chExt cx="24384000" cy="13716000"/>
          </a:xfrm>
        </p:grpSpPr>
        <p:sp>
          <p:nvSpPr>
            <p:cNvPr name="Freeform 4" id="4"/>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E5F9F2">
                <a:alpha val="90196"/>
              </a:srgbClr>
            </a:solidFill>
          </p:spPr>
        </p:sp>
      </p:grpSp>
      <p:grpSp>
        <p:nvGrpSpPr>
          <p:cNvPr name="Group 5" id="5"/>
          <p:cNvGrpSpPr/>
          <p:nvPr/>
        </p:nvGrpSpPr>
        <p:grpSpPr>
          <a:xfrm rot="0">
            <a:off x="992238" y="3850035"/>
            <a:ext cx="7088237" cy="885974"/>
            <a:chOff x="0" y="0"/>
            <a:chExt cx="9450983" cy="1181298"/>
          </a:xfrm>
        </p:grpSpPr>
        <p:sp>
          <p:nvSpPr>
            <p:cNvPr name="Freeform 6" id="6"/>
            <p:cNvSpPr/>
            <p:nvPr/>
          </p:nvSpPr>
          <p:spPr>
            <a:xfrm flipH="false" flipV="false" rot="0">
              <a:off x="0" y="0"/>
              <a:ext cx="9450984" cy="1181298"/>
            </a:xfrm>
            <a:custGeom>
              <a:avLst/>
              <a:gdLst/>
              <a:ahLst/>
              <a:cxnLst/>
              <a:rect r="r" b="b" t="t" l="l"/>
              <a:pathLst>
                <a:path h="1181298" w="9450984">
                  <a:moveTo>
                    <a:pt x="0" y="0"/>
                  </a:moveTo>
                  <a:lnTo>
                    <a:pt x="9450984" y="0"/>
                  </a:lnTo>
                  <a:lnTo>
                    <a:pt x="9450984" y="1181298"/>
                  </a:lnTo>
                  <a:lnTo>
                    <a:pt x="0" y="1181298"/>
                  </a:lnTo>
                  <a:close/>
                </a:path>
              </a:pathLst>
            </a:custGeom>
            <a:solidFill>
              <a:srgbClr val="000000">
                <a:alpha val="0"/>
              </a:srgbClr>
            </a:solidFill>
          </p:spPr>
        </p:sp>
        <p:sp>
          <p:nvSpPr>
            <p:cNvPr name="TextBox 7" id="7"/>
            <p:cNvSpPr txBox="true"/>
            <p:nvPr/>
          </p:nvSpPr>
          <p:spPr>
            <a:xfrm>
              <a:off x="0" y="-28575"/>
              <a:ext cx="9450983" cy="1209873"/>
            </a:xfrm>
            <a:prstGeom prst="rect">
              <a:avLst/>
            </a:prstGeom>
          </p:spPr>
          <p:txBody>
            <a:bodyPr anchor="t" rtlCol="false" tIns="0" lIns="0" bIns="0" rIns="0"/>
            <a:lstStyle/>
            <a:p>
              <a:pPr algn="l">
                <a:lnSpc>
                  <a:spcPts val="6937"/>
                </a:lnSpc>
              </a:pPr>
              <a:r>
                <a:rPr lang="en-US" sz="5562" b="true">
                  <a:solidFill>
                    <a:srgbClr val="006747"/>
                  </a:solidFill>
                  <a:latin typeface="Noto Serif Bold"/>
                  <a:ea typeface="Noto Serif Bold"/>
                  <a:cs typeface="Noto Serif Bold"/>
                  <a:sym typeface="Noto Serif Bold"/>
                </a:rPr>
                <a:t>Highlights </a:t>
              </a:r>
            </a:p>
          </p:txBody>
        </p:sp>
      </p:grpSp>
      <p:grpSp>
        <p:nvGrpSpPr>
          <p:cNvPr name="Group 8" id="8"/>
          <p:cNvGrpSpPr/>
          <p:nvPr/>
        </p:nvGrpSpPr>
        <p:grpSpPr>
          <a:xfrm rot="0">
            <a:off x="992238" y="5303044"/>
            <a:ext cx="16303526" cy="1133772"/>
            <a:chOff x="0" y="0"/>
            <a:chExt cx="21738035" cy="1511697"/>
          </a:xfrm>
        </p:grpSpPr>
        <p:sp>
          <p:nvSpPr>
            <p:cNvPr name="Freeform 9" id="9"/>
            <p:cNvSpPr/>
            <p:nvPr/>
          </p:nvSpPr>
          <p:spPr>
            <a:xfrm flipH="false" flipV="false" rot="0">
              <a:off x="0" y="0"/>
              <a:ext cx="21738034" cy="1511697"/>
            </a:xfrm>
            <a:custGeom>
              <a:avLst/>
              <a:gdLst/>
              <a:ahLst/>
              <a:cxnLst/>
              <a:rect r="r" b="b" t="t" l="l"/>
              <a:pathLst>
                <a:path h="1511697" w="21738034">
                  <a:moveTo>
                    <a:pt x="0" y="0"/>
                  </a:moveTo>
                  <a:lnTo>
                    <a:pt x="21738034" y="0"/>
                  </a:lnTo>
                  <a:lnTo>
                    <a:pt x="21738034" y="1511697"/>
                  </a:lnTo>
                  <a:lnTo>
                    <a:pt x="0" y="1511697"/>
                  </a:lnTo>
                  <a:close/>
                </a:path>
              </a:pathLst>
            </a:custGeom>
            <a:solidFill>
              <a:srgbClr val="000000">
                <a:alpha val="0"/>
              </a:srgbClr>
            </a:solidFill>
          </p:spPr>
        </p:sp>
        <p:sp>
          <p:nvSpPr>
            <p:cNvPr name="TextBox 10" id="10"/>
            <p:cNvSpPr txBox="true"/>
            <p:nvPr/>
          </p:nvSpPr>
          <p:spPr>
            <a:xfrm>
              <a:off x="0" y="-104775"/>
              <a:ext cx="21738035" cy="1616472"/>
            </a:xfrm>
            <a:prstGeom prst="rect">
              <a:avLst/>
            </a:prstGeom>
          </p:spPr>
          <p:txBody>
            <a:bodyPr anchor="t" rtlCol="false" tIns="0" lIns="0" bIns="0" rIns="0"/>
            <a:lstStyle/>
            <a:p>
              <a:pPr algn="l" marL="329902" indent="-164951" lvl="1">
                <a:lnSpc>
                  <a:spcPts val="3562"/>
                </a:lnSpc>
                <a:buFont typeface="Arial"/>
                <a:buChar char="•"/>
              </a:pPr>
              <a:r>
                <a:rPr lang="en-US" sz="2187">
                  <a:solidFill>
                    <a:srgbClr val="4B4A4A"/>
                  </a:solidFill>
                  <a:latin typeface="Arimo"/>
                  <a:ea typeface="Arimo"/>
                  <a:cs typeface="Arimo"/>
                  <a:sym typeface="Arimo"/>
                </a:rPr>
                <a:t>This website was created to make the students shirt purchasing life easier but the highlight of this website was what the admins are capable of doing on the website behind the scenes .</a:t>
              </a:r>
            </a:p>
          </p:txBody>
        </p:sp>
      </p:gr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grpSp>
        <p:nvGrpSpPr>
          <p:cNvPr name="Group 3" id="3"/>
          <p:cNvGrpSpPr/>
          <p:nvPr/>
        </p:nvGrpSpPr>
        <p:grpSpPr>
          <a:xfrm rot="0">
            <a:off x="0" y="0"/>
            <a:ext cx="18288000" cy="10287000"/>
            <a:chOff x="0" y="0"/>
            <a:chExt cx="24384000" cy="13716000"/>
          </a:xfrm>
        </p:grpSpPr>
        <p:sp>
          <p:nvSpPr>
            <p:cNvPr name="Freeform 4" id="4"/>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E5F9F2">
                <a:alpha val="90196"/>
              </a:srgbClr>
            </a:solidFill>
          </p:spPr>
        </p:sp>
      </p:grpSp>
      <p:grpSp>
        <p:nvGrpSpPr>
          <p:cNvPr name="Group 5" id="5"/>
          <p:cNvGrpSpPr/>
          <p:nvPr/>
        </p:nvGrpSpPr>
        <p:grpSpPr>
          <a:xfrm rot="0">
            <a:off x="992238" y="3850035"/>
            <a:ext cx="7088237" cy="885974"/>
            <a:chOff x="0" y="0"/>
            <a:chExt cx="9450983" cy="1181298"/>
          </a:xfrm>
        </p:grpSpPr>
        <p:sp>
          <p:nvSpPr>
            <p:cNvPr name="Freeform 6" id="6"/>
            <p:cNvSpPr/>
            <p:nvPr/>
          </p:nvSpPr>
          <p:spPr>
            <a:xfrm flipH="false" flipV="false" rot="0">
              <a:off x="0" y="0"/>
              <a:ext cx="9450984" cy="1181298"/>
            </a:xfrm>
            <a:custGeom>
              <a:avLst/>
              <a:gdLst/>
              <a:ahLst/>
              <a:cxnLst/>
              <a:rect r="r" b="b" t="t" l="l"/>
              <a:pathLst>
                <a:path h="1181298" w="9450984">
                  <a:moveTo>
                    <a:pt x="0" y="0"/>
                  </a:moveTo>
                  <a:lnTo>
                    <a:pt x="9450984" y="0"/>
                  </a:lnTo>
                  <a:lnTo>
                    <a:pt x="9450984" y="1181298"/>
                  </a:lnTo>
                  <a:lnTo>
                    <a:pt x="0" y="1181298"/>
                  </a:lnTo>
                  <a:close/>
                </a:path>
              </a:pathLst>
            </a:custGeom>
            <a:solidFill>
              <a:srgbClr val="000000">
                <a:alpha val="0"/>
              </a:srgbClr>
            </a:solidFill>
          </p:spPr>
        </p:sp>
        <p:sp>
          <p:nvSpPr>
            <p:cNvPr name="TextBox 7" id="7"/>
            <p:cNvSpPr txBox="true"/>
            <p:nvPr/>
          </p:nvSpPr>
          <p:spPr>
            <a:xfrm>
              <a:off x="0" y="-28575"/>
              <a:ext cx="9450983" cy="1209873"/>
            </a:xfrm>
            <a:prstGeom prst="rect">
              <a:avLst/>
            </a:prstGeom>
          </p:spPr>
          <p:txBody>
            <a:bodyPr anchor="t" rtlCol="false" tIns="0" lIns="0" bIns="0" rIns="0"/>
            <a:lstStyle/>
            <a:p>
              <a:pPr algn="l">
                <a:lnSpc>
                  <a:spcPts val="6937"/>
                </a:lnSpc>
              </a:pPr>
              <a:r>
                <a:rPr lang="en-US" sz="5562" b="true">
                  <a:solidFill>
                    <a:srgbClr val="006747"/>
                  </a:solidFill>
                  <a:latin typeface="Noto Serif Bold"/>
                  <a:ea typeface="Noto Serif Bold"/>
                  <a:cs typeface="Noto Serif Bold"/>
                  <a:sym typeface="Noto Serif Bold"/>
                </a:rPr>
                <a:t>Uniqueness</a:t>
              </a:r>
            </a:p>
          </p:txBody>
        </p:sp>
      </p:grpSp>
      <p:grpSp>
        <p:nvGrpSpPr>
          <p:cNvPr name="Group 8" id="8"/>
          <p:cNvGrpSpPr/>
          <p:nvPr/>
        </p:nvGrpSpPr>
        <p:grpSpPr>
          <a:xfrm rot="0">
            <a:off x="992238" y="5303044"/>
            <a:ext cx="16303526" cy="1133772"/>
            <a:chOff x="0" y="0"/>
            <a:chExt cx="21738035" cy="1511697"/>
          </a:xfrm>
        </p:grpSpPr>
        <p:sp>
          <p:nvSpPr>
            <p:cNvPr name="Freeform 9" id="9"/>
            <p:cNvSpPr/>
            <p:nvPr/>
          </p:nvSpPr>
          <p:spPr>
            <a:xfrm flipH="false" flipV="false" rot="0">
              <a:off x="0" y="0"/>
              <a:ext cx="21738034" cy="1511697"/>
            </a:xfrm>
            <a:custGeom>
              <a:avLst/>
              <a:gdLst/>
              <a:ahLst/>
              <a:cxnLst/>
              <a:rect r="r" b="b" t="t" l="l"/>
              <a:pathLst>
                <a:path h="1511697" w="21738034">
                  <a:moveTo>
                    <a:pt x="0" y="0"/>
                  </a:moveTo>
                  <a:lnTo>
                    <a:pt x="21738034" y="0"/>
                  </a:lnTo>
                  <a:lnTo>
                    <a:pt x="21738034" y="1511697"/>
                  </a:lnTo>
                  <a:lnTo>
                    <a:pt x="0" y="1511697"/>
                  </a:lnTo>
                  <a:close/>
                </a:path>
              </a:pathLst>
            </a:custGeom>
            <a:solidFill>
              <a:srgbClr val="000000">
                <a:alpha val="0"/>
              </a:srgbClr>
            </a:solidFill>
          </p:spPr>
        </p:sp>
        <p:sp>
          <p:nvSpPr>
            <p:cNvPr name="TextBox 10" id="10"/>
            <p:cNvSpPr txBox="true"/>
            <p:nvPr/>
          </p:nvSpPr>
          <p:spPr>
            <a:xfrm>
              <a:off x="0" y="-104775"/>
              <a:ext cx="21738035" cy="1616472"/>
            </a:xfrm>
            <a:prstGeom prst="rect">
              <a:avLst/>
            </a:prstGeom>
          </p:spPr>
          <p:txBody>
            <a:bodyPr anchor="t" rtlCol="false" tIns="0" lIns="0" bIns="0" rIns="0"/>
            <a:lstStyle/>
            <a:p>
              <a:pPr algn="l" marL="329902" indent="-164951" lvl="1">
                <a:lnSpc>
                  <a:spcPts val="3562"/>
                </a:lnSpc>
                <a:buFont typeface="Arial"/>
                <a:buChar char="•"/>
              </a:pPr>
              <a:r>
                <a:rPr lang="en-US" sz="2187">
                  <a:solidFill>
                    <a:srgbClr val="4B4A4A"/>
                  </a:solidFill>
                  <a:latin typeface="Arimo"/>
                  <a:ea typeface="Arimo"/>
                  <a:cs typeface="Arimo"/>
                  <a:sym typeface="Arimo"/>
                </a:rPr>
                <a:t>This website is unique in the way that if it were to be taken up by the school that it would be the first of it kind,considering there is no online system in place at the moment.</a:t>
              </a:r>
            </a:p>
          </p:txBody>
        </p:sp>
      </p:gr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grpSp>
        <p:nvGrpSpPr>
          <p:cNvPr name="Group 3" id="3"/>
          <p:cNvGrpSpPr/>
          <p:nvPr/>
        </p:nvGrpSpPr>
        <p:grpSpPr>
          <a:xfrm rot="0">
            <a:off x="0" y="0"/>
            <a:ext cx="18288000" cy="10287000"/>
            <a:chOff x="0" y="0"/>
            <a:chExt cx="24384000" cy="13716000"/>
          </a:xfrm>
        </p:grpSpPr>
        <p:sp>
          <p:nvSpPr>
            <p:cNvPr name="Freeform 4" id="4"/>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E5F9F2">
                <a:alpha val="90196"/>
              </a:srgbClr>
            </a:solidFill>
          </p:spPr>
        </p:sp>
      </p:grpSp>
      <p:grpSp>
        <p:nvGrpSpPr>
          <p:cNvPr name="Group 5" id="5"/>
          <p:cNvGrpSpPr/>
          <p:nvPr/>
        </p:nvGrpSpPr>
        <p:grpSpPr>
          <a:xfrm rot="0">
            <a:off x="992238" y="3233589"/>
            <a:ext cx="7088237" cy="885974"/>
            <a:chOff x="0" y="0"/>
            <a:chExt cx="9450983" cy="1181298"/>
          </a:xfrm>
        </p:grpSpPr>
        <p:sp>
          <p:nvSpPr>
            <p:cNvPr name="Freeform 6" id="6"/>
            <p:cNvSpPr/>
            <p:nvPr/>
          </p:nvSpPr>
          <p:spPr>
            <a:xfrm flipH="false" flipV="false" rot="0">
              <a:off x="0" y="0"/>
              <a:ext cx="9450984" cy="1181298"/>
            </a:xfrm>
            <a:custGeom>
              <a:avLst/>
              <a:gdLst/>
              <a:ahLst/>
              <a:cxnLst/>
              <a:rect r="r" b="b" t="t" l="l"/>
              <a:pathLst>
                <a:path h="1181298" w="9450984">
                  <a:moveTo>
                    <a:pt x="0" y="0"/>
                  </a:moveTo>
                  <a:lnTo>
                    <a:pt x="9450984" y="0"/>
                  </a:lnTo>
                  <a:lnTo>
                    <a:pt x="9450984" y="1181298"/>
                  </a:lnTo>
                  <a:lnTo>
                    <a:pt x="0" y="1181298"/>
                  </a:lnTo>
                  <a:close/>
                </a:path>
              </a:pathLst>
            </a:custGeom>
            <a:solidFill>
              <a:srgbClr val="000000">
                <a:alpha val="0"/>
              </a:srgbClr>
            </a:solidFill>
          </p:spPr>
        </p:sp>
        <p:sp>
          <p:nvSpPr>
            <p:cNvPr name="TextBox 7" id="7"/>
            <p:cNvSpPr txBox="true"/>
            <p:nvPr/>
          </p:nvSpPr>
          <p:spPr>
            <a:xfrm>
              <a:off x="0" y="-28575"/>
              <a:ext cx="9450983" cy="1209873"/>
            </a:xfrm>
            <a:prstGeom prst="rect">
              <a:avLst/>
            </a:prstGeom>
          </p:spPr>
          <p:txBody>
            <a:bodyPr anchor="t" rtlCol="false" tIns="0" lIns="0" bIns="0" rIns="0"/>
            <a:lstStyle/>
            <a:p>
              <a:pPr algn="l">
                <a:lnSpc>
                  <a:spcPts val="6937"/>
                </a:lnSpc>
              </a:pPr>
              <a:r>
                <a:rPr lang="en-US" sz="5562" b="true">
                  <a:solidFill>
                    <a:srgbClr val="006747"/>
                  </a:solidFill>
                  <a:latin typeface="Noto Serif Bold"/>
                  <a:ea typeface="Noto Serif Bold"/>
                  <a:cs typeface="Noto Serif Bold"/>
                  <a:sym typeface="Noto Serif Bold"/>
                </a:rPr>
                <a:t>Security</a:t>
              </a:r>
            </a:p>
          </p:txBody>
        </p:sp>
      </p:grpSp>
      <p:grpSp>
        <p:nvGrpSpPr>
          <p:cNvPr name="Group 8" id="8"/>
          <p:cNvGrpSpPr/>
          <p:nvPr/>
        </p:nvGrpSpPr>
        <p:grpSpPr>
          <a:xfrm rot="0">
            <a:off x="992238" y="4686598"/>
            <a:ext cx="16303526" cy="1133772"/>
            <a:chOff x="0" y="0"/>
            <a:chExt cx="21738035" cy="1511697"/>
          </a:xfrm>
        </p:grpSpPr>
        <p:sp>
          <p:nvSpPr>
            <p:cNvPr name="Freeform 9" id="9"/>
            <p:cNvSpPr/>
            <p:nvPr/>
          </p:nvSpPr>
          <p:spPr>
            <a:xfrm flipH="false" flipV="false" rot="0">
              <a:off x="0" y="0"/>
              <a:ext cx="21738034" cy="1511697"/>
            </a:xfrm>
            <a:custGeom>
              <a:avLst/>
              <a:gdLst/>
              <a:ahLst/>
              <a:cxnLst/>
              <a:rect r="r" b="b" t="t" l="l"/>
              <a:pathLst>
                <a:path h="1511697" w="21738034">
                  <a:moveTo>
                    <a:pt x="0" y="0"/>
                  </a:moveTo>
                  <a:lnTo>
                    <a:pt x="21738034" y="0"/>
                  </a:lnTo>
                  <a:lnTo>
                    <a:pt x="21738034" y="1511697"/>
                  </a:lnTo>
                  <a:lnTo>
                    <a:pt x="0" y="1511697"/>
                  </a:lnTo>
                  <a:close/>
                </a:path>
              </a:pathLst>
            </a:custGeom>
            <a:solidFill>
              <a:srgbClr val="000000">
                <a:alpha val="0"/>
              </a:srgbClr>
            </a:solidFill>
          </p:spPr>
        </p:sp>
        <p:sp>
          <p:nvSpPr>
            <p:cNvPr name="TextBox 10" id="10"/>
            <p:cNvSpPr txBox="true"/>
            <p:nvPr/>
          </p:nvSpPr>
          <p:spPr>
            <a:xfrm>
              <a:off x="0" y="-104775"/>
              <a:ext cx="21738035" cy="1616472"/>
            </a:xfrm>
            <a:prstGeom prst="rect">
              <a:avLst/>
            </a:prstGeom>
          </p:spPr>
          <p:txBody>
            <a:bodyPr anchor="t" rtlCol="false" tIns="0" lIns="0" bIns="0" rIns="0"/>
            <a:lstStyle/>
            <a:p>
              <a:pPr algn="l" marL="329902" indent="-164951" lvl="1">
                <a:lnSpc>
                  <a:spcPts val="3562"/>
                </a:lnSpc>
                <a:buAutoNum type="arabicPeriod" startAt="1"/>
              </a:pPr>
              <a:r>
                <a:rPr lang="en-US" sz="2187">
                  <a:solidFill>
                    <a:srgbClr val="4B4A4A"/>
                  </a:solidFill>
                  <a:latin typeface="Arimo"/>
                  <a:ea typeface="Arimo"/>
                  <a:cs typeface="Arimo"/>
                  <a:sym typeface="Arimo"/>
                </a:rPr>
                <a:t>For the students aspect there is no need for security because it serves as just a search feature from the database</a:t>
              </a:r>
            </a:p>
          </p:txBody>
        </p:sp>
      </p:grpSp>
      <p:grpSp>
        <p:nvGrpSpPr>
          <p:cNvPr name="Group 11" id="11"/>
          <p:cNvGrpSpPr/>
          <p:nvPr/>
        </p:nvGrpSpPr>
        <p:grpSpPr>
          <a:xfrm rot="0">
            <a:off x="992238" y="5919490"/>
            <a:ext cx="16303526" cy="1133772"/>
            <a:chOff x="0" y="0"/>
            <a:chExt cx="21738035" cy="1511697"/>
          </a:xfrm>
        </p:grpSpPr>
        <p:sp>
          <p:nvSpPr>
            <p:cNvPr name="Freeform 12" id="12"/>
            <p:cNvSpPr/>
            <p:nvPr/>
          </p:nvSpPr>
          <p:spPr>
            <a:xfrm flipH="false" flipV="false" rot="0">
              <a:off x="0" y="0"/>
              <a:ext cx="21738034" cy="1511697"/>
            </a:xfrm>
            <a:custGeom>
              <a:avLst/>
              <a:gdLst/>
              <a:ahLst/>
              <a:cxnLst/>
              <a:rect r="r" b="b" t="t" l="l"/>
              <a:pathLst>
                <a:path h="1511697" w="21738034">
                  <a:moveTo>
                    <a:pt x="0" y="0"/>
                  </a:moveTo>
                  <a:lnTo>
                    <a:pt x="21738034" y="0"/>
                  </a:lnTo>
                  <a:lnTo>
                    <a:pt x="21738034" y="1511697"/>
                  </a:lnTo>
                  <a:lnTo>
                    <a:pt x="0" y="1511697"/>
                  </a:lnTo>
                  <a:close/>
                </a:path>
              </a:pathLst>
            </a:custGeom>
            <a:solidFill>
              <a:srgbClr val="000000">
                <a:alpha val="0"/>
              </a:srgbClr>
            </a:solidFill>
          </p:spPr>
        </p:sp>
        <p:sp>
          <p:nvSpPr>
            <p:cNvPr name="TextBox 13" id="13"/>
            <p:cNvSpPr txBox="true"/>
            <p:nvPr/>
          </p:nvSpPr>
          <p:spPr>
            <a:xfrm>
              <a:off x="0" y="-104775"/>
              <a:ext cx="21738035" cy="1616472"/>
            </a:xfrm>
            <a:prstGeom prst="rect">
              <a:avLst/>
            </a:prstGeom>
          </p:spPr>
          <p:txBody>
            <a:bodyPr anchor="t" rtlCol="false" tIns="0" lIns="0" bIns="0" rIns="0"/>
            <a:lstStyle/>
            <a:p>
              <a:pPr algn="l" marL="329902" indent="-164951" lvl="1">
                <a:lnSpc>
                  <a:spcPts val="3562"/>
                </a:lnSpc>
                <a:buAutoNum type="arabicPeriod" startAt="1"/>
              </a:pPr>
              <a:r>
                <a:rPr lang="en-US" sz="2187">
                  <a:solidFill>
                    <a:srgbClr val="4B4A4A"/>
                  </a:solidFill>
                  <a:latin typeface="Arimo"/>
                  <a:ea typeface="Arimo"/>
                  <a:cs typeface="Arimo"/>
                  <a:sym typeface="Arimo"/>
                </a:rPr>
                <a:t>For the admins there is reasonable amount of security ,as we mentioned above there is a page where the admins need to login using a username and password</a:t>
              </a:r>
            </a:p>
          </p:txBody>
        </p:sp>
      </p:gr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grpSp>
        <p:nvGrpSpPr>
          <p:cNvPr name="Group 3" id="3"/>
          <p:cNvGrpSpPr/>
          <p:nvPr/>
        </p:nvGrpSpPr>
        <p:grpSpPr>
          <a:xfrm rot="0">
            <a:off x="0" y="0"/>
            <a:ext cx="18288000" cy="10287000"/>
            <a:chOff x="0" y="0"/>
            <a:chExt cx="24384000" cy="13716000"/>
          </a:xfrm>
        </p:grpSpPr>
        <p:sp>
          <p:nvSpPr>
            <p:cNvPr name="Freeform 4" id="4"/>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E5F9F2">
                <a:alpha val="90196"/>
              </a:srgbClr>
            </a:solidFill>
          </p:spPr>
        </p:sp>
      </p:grpSp>
      <p:grpSp>
        <p:nvGrpSpPr>
          <p:cNvPr name="Group 5" id="5"/>
          <p:cNvGrpSpPr/>
          <p:nvPr/>
        </p:nvGrpSpPr>
        <p:grpSpPr>
          <a:xfrm rot="0">
            <a:off x="992238" y="2124670"/>
            <a:ext cx="7088237" cy="885974"/>
            <a:chOff x="0" y="0"/>
            <a:chExt cx="9450983" cy="1181298"/>
          </a:xfrm>
        </p:grpSpPr>
        <p:sp>
          <p:nvSpPr>
            <p:cNvPr name="Freeform 6" id="6"/>
            <p:cNvSpPr/>
            <p:nvPr/>
          </p:nvSpPr>
          <p:spPr>
            <a:xfrm flipH="false" flipV="false" rot="0">
              <a:off x="0" y="0"/>
              <a:ext cx="9450984" cy="1181298"/>
            </a:xfrm>
            <a:custGeom>
              <a:avLst/>
              <a:gdLst/>
              <a:ahLst/>
              <a:cxnLst/>
              <a:rect r="r" b="b" t="t" l="l"/>
              <a:pathLst>
                <a:path h="1181298" w="9450984">
                  <a:moveTo>
                    <a:pt x="0" y="0"/>
                  </a:moveTo>
                  <a:lnTo>
                    <a:pt x="9450984" y="0"/>
                  </a:lnTo>
                  <a:lnTo>
                    <a:pt x="9450984" y="1181298"/>
                  </a:lnTo>
                  <a:lnTo>
                    <a:pt x="0" y="1181298"/>
                  </a:lnTo>
                  <a:close/>
                </a:path>
              </a:pathLst>
            </a:custGeom>
            <a:solidFill>
              <a:srgbClr val="000000">
                <a:alpha val="0"/>
              </a:srgbClr>
            </a:solidFill>
          </p:spPr>
        </p:sp>
        <p:sp>
          <p:nvSpPr>
            <p:cNvPr name="TextBox 7" id="7"/>
            <p:cNvSpPr txBox="true"/>
            <p:nvPr/>
          </p:nvSpPr>
          <p:spPr>
            <a:xfrm>
              <a:off x="0" y="-28575"/>
              <a:ext cx="9450983" cy="1209873"/>
            </a:xfrm>
            <a:prstGeom prst="rect">
              <a:avLst/>
            </a:prstGeom>
          </p:spPr>
          <p:txBody>
            <a:bodyPr anchor="t" rtlCol="false" tIns="0" lIns="0" bIns="0" rIns="0"/>
            <a:lstStyle/>
            <a:p>
              <a:pPr algn="l">
                <a:lnSpc>
                  <a:spcPts val="6937"/>
                </a:lnSpc>
              </a:pPr>
              <a:r>
                <a:rPr lang="en-US" sz="5562" b="true">
                  <a:solidFill>
                    <a:srgbClr val="006747"/>
                  </a:solidFill>
                  <a:latin typeface="Noto Serif Bold"/>
                  <a:ea typeface="Noto Serif Bold"/>
                  <a:cs typeface="Noto Serif Bold"/>
                  <a:sym typeface="Noto Serif Bold"/>
                </a:rPr>
                <a:t>Limitations</a:t>
              </a:r>
            </a:p>
          </p:txBody>
        </p:sp>
      </p:grpSp>
      <p:grpSp>
        <p:nvGrpSpPr>
          <p:cNvPr name="Group 8" id="8"/>
          <p:cNvGrpSpPr/>
          <p:nvPr/>
        </p:nvGrpSpPr>
        <p:grpSpPr>
          <a:xfrm rot="0">
            <a:off x="992238" y="3577679"/>
            <a:ext cx="16303526" cy="566886"/>
            <a:chOff x="0" y="0"/>
            <a:chExt cx="21738035" cy="755848"/>
          </a:xfrm>
        </p:grpSpPr>
        <p:sp>
          <p:nvSpPr>
            <p:cNvPr name="Freeform 9" id="9"/>
            <p:cNvSpPr/>
            <p:nvPr/>
          </p:nvSpPr>
          <p:spPr>
            <a:xfrm flipH="false" flipV="false" rot="0">
              <a:off x="0" y="0"/>
              <a:ext cx="21738034" cy="755848"/>
            </a:xfrm>
            <a:custGeom>
              <a:avLst/>
              <a:gdLst/>
              <a:ahLst/>
              <a:cxnLst/>
              <a:rect r="r" b="b" t="t" l="l"/>
              <a:pathLst>
                <a:path h="755848" w="21738034">
                  <a:moveTo>
                    <a:pt x="0" y="0"/>
                  </a:moveTo>
                  <a:lnTo>
                    <a:pt x="21738034" y="0"/>
                  </a:lnTo>
                  <a:lnTo>
                    <a:pt x="21738034" y="755848"/>
                  </a:lnTo>
                  <a:lnTo>
                    <a:pt x="0" y="755848"/>
                  </a:lnTo>
                  <a:close/>
                </a:path>
              </a:pathLst>
            </a:custGeom>
            <a:solidFill>
              <a:srgbClr val="000000">
                <a:alpha val="0"/>
              </a:srgbClr>
            </a:solidFill>
          </p:spPr>
        </p:sp>
        <p:sp>
          <p:nvSpPr>
            <p:cNvPr name="TextBox 10" id="10"/>
            <p:cNvSpPr txBox="true"/>
            <p:nvPr/>
          </p:nvSpPr>
          <p:spPr>
            <a:xfrm>
              <a:off x="0" y="-133350"/>
              <a:ext cx="21738035" cy="889198"/>
            </a:xfrm>
            <a:prstGeom prst="rect">
              <a:avLst/>
            </a:prstGeom>
          </p:spPr>
          <p:txBody>
            <a:bodyPr anchor="t" rtlCol="false" tIns="0" lIns="0" bIns="0" rIns="0"/>
            <a:lstStyle/>
            <a:p>
              <a:pPr algn="l">
                <a:lnSpc>
                  <a:spcPts val="4437"/>
                </a:lnSpc>
              </a:pPr>
              <a:r>
                <a:rPr lang="en-US" sz="2750">
                  <a:solidFill>
                    <a:srgbClr val="4B4A4A"/>
                  </a:solidFill>
                  <a:latin typeface="Arimo"/>
                  <a:ea typeface="Arimo"/>
                  <a:cs typeface="Arimo"/>
                  <a:sym typeface="Arimo"/>
                </a:rPr>
                <a:t>I had several limitations but these were the main issues that i had:</a:t>
              </a:r>
            </a:p>
          </p:txBody>
        </p:sp>
      </p:grpSp>
      <p:grpSp>
        <p:nvGrpSpPr>
          <p:cNvPr name="Group 11" id="11"/>
          <p:cNvGrpSpPr/>
          <p:nvPr/>
        </p:nvGrpSpPr>
        <p:grpSpPr>
          <a:xfrm rot="0">
            <a:off x="992238" y="4463504"/>
            <a:ext cx="16303526" cy="1133772"/>
            <a:chOff x="0" y="0"/>
            <a:chExt cx="21738035" cy="1511697"/>
          </a:xfrm>
        </p:grpSpPr>
        <p:sp>
          <p:nvSpPr>
            <p:cNvPr name="Freeform 12" id="12"/>
            <p:cNvSpPr/>
            <p:nvPr/>
          </p:nvSpPr>
          <p:spPr>
            <a:xfrm flipH="false" flipV="false" rot="0">
              <a:off x="0" y="0"/>
              <a:ext cx="21738034" cy="1511697"/>
            </a:xfrm>
            <a:custGeom>
              <a:avLst/>
              <a:gdLst/>
              <a:ahLst/>
              <a:cxnLst/>
              <a:rect r="r" b="b" t="t" l="l"/>
              <a:pathLst>
                <a:path h="1511697" w="21738034">
                  <a:moveTo>
                    <a:pt x="0" y="0"/>
                  </a:moveTo>
                  <a:lnTo>
                    <a:pt x="21738034" y="0"/>
                  </a:lnTo>
                  <a:lnTo>
                    <a:pt x="21738034" y="1511697"/>
                  </a:lnTo>
                  <a:lnTo>
                    <a:pt x="0" y="1511697"/>
                  </a:lnTo>
                  <a:close/>
                </a:path>
              </a:pathLst>
            </a:custGeom>
            <a:solidFill>
              <a:srgbClr val="000000">
                <a:alpha val="0"/>
              </a:srgbClr>
            </a:solidFill>
          </p:spPr>
        </p:sp>
        <p:sp>
          <p:nvSpPr>
            <p:cNvPr name="TextBox 13" id="13"/>
            <p:cNvSpPr txBox="true"/>
            <p:nvPr/>
          </p:nvSpPr>
          <p:spPr>
            <a:xfrm>
              <a:off x="0" y="-104775"/>
              <a:ext cx="21738035" cy="1616472"/>
            </a:xfrm>
            <a:prstGeom prst="rect">
              <a:avLst/>
            </a:prstGeom>
          </p:spPr>
          <p:txBody>
            <a:bodyPr anchor="t" rtlCol="false" tIns="0" lIns="0" bIns="0" rIns="0"/>
            <a:lstStyle/>
            <a:p>
              <a:pPr algn="l" marL="329902" indent="-164951" lvl="1">
                <a:lnSpc>
                  <a:spcPts val="3562"/>
                </a:lnSpc>
                <a:buAutoNum type="arabicPeriod" startAt="1"/>
              </a:pPr>
              <a:r>
                <a:rPr lang="en-US" sz="2187">
                  <a:solidFill>
                    <a:srgbClr val="4B4A4A"/>
                  </a:solidFill>
                  <a:latin typeface="Arimo"/>
                  <a:ea typeface="Arimo"/>
                  <a:cs typeface="Arimo"/>
                  <a:sym typeface="Arimo"/>
                </a:rPr>
                <a:t>The admin's panel showed the amount of shirts in stock but it does not show if a specific size quantity is low.</a:t>
              </a:r>
            </a:p>
          </p:txBody>
        </p:sp>
      </p:grpSp>
      <p:grpSp>
        <p:nvGrpSpPr>
          <p:cNvPr name="Group 14" id="14"/>
          <p:cNvGrpSpPr/>
          <p:nvPr/>
        </p:nvGrpSpPr>
        <p:grpSpPr>
          <a:xfrm rot="0">
            <a:off x="992238" y="5696396"/>
            <a:ext cx="16303526" cy="566886"/>
            <a:chOff x="0" y="0"/>
            <a:chExt cx="21738035" cy="755848"/>
          </a:xfrm>
        </p:grpSpPr>
        <p:sp>
          <p:nvSpPr>
            <p:cNvPr name="Freeform 15" id="15"/>
            <p:cNvSpPr/>
            <p:nvPr/>
          </p:nvSpPr>
          <p:spPr>
            <a:xfrm flipH="false" flipV="false" rot="0">
              <a:off x="0" y="0"/>
              <a:ext cx="21738034" cy="755848"/>
            </a:xfrm>
            <a:custGeom>
              <a:avLst/>
              <a:gdLst/>
              <a:ahLst/>
              <a:cxnLst/>
              <a:rect r="r" b="b" t="t" l="l"/>
              <a:pathLst>
                <a:path h="755848" w="21738034">
                  <a:moveTo>
                    <a:pt x="0" y="0"/>
                  </a:moveTo>
                  <a:lnTo>
                    <a:pt x="21738034" y="0"/>
                  </a:lnTo>
                  <a:lnTo>
                    <a:pt x="21738034" y="755848"/>
                  </a:lnTo>
                  <a:lnTo>
                    <a:pt x="0" y="755848"/>
                  </a:lnTo>
                  <a:close/>
                </a:path>
              </a:pathLst>
            </a:custGeom>
            <a:solidFill>
              <a:srgbClr val="000000">
                <a:alpha val="0"/>
              </a:srgbClr>
            </a:solidFill>
          </p:spPr>
        </p:sp>
        <p:sp>
          <p:nvSpPr>
            <p:cNvPr name="TextBox 16" id="16"/>
            <p:cNvSpPr txBox="true"/>
            <p:nvPr/>
          </p:nvSpPr>
          <p:spPr>
            <a:xfrm>
              <a:off x="0" y="-104775"/>
              <a:ext cx="21738035" cy="860623"/>
            </a:xfrm>
            <a:prstGeom prst="rect">
              <a:avLst/>
            </a:prstGeom>
          </p:spPr>
          <p:txBody>
            <a:bodyPr anchor="t" rtlCol="false" tIns="0" lIns="0" bIns="0" rIns="0"/>
            <a:lstStyle/>
            <a:p>
              <a:pPr algn="l" marL="329902" indent="-164951" lvl="1">
                <a:lnSpc>
                  <a:spcPts val="3562"/>
                </a:lnSpc>
                <a:buAutoNum type="arabicPeriod" startAt="1"/>
              </a:pPr>
              <a:r>
                <a:rPr lang="en-US" sz="2187">
                  <a:solidFill>
                    <a:srgbClr val="4B4A4A"/>
                  </a:solidFill>
                  <a:latin typeface="Arimo"/>
                  <a:ea typeface="Arimo"/>
                  <a:cs typeface="Arimo"/>
                  <a:sym typeface="Arimo"/>
                </a:rPr>
                <a:t>creating the data base and allowing the website to pull information from the data created.</a:t>
              </a:r>
            </a:p>
          </p:txBody>
        </p:sp>
      </p:grpSp>
      <p:grpSp>
        <p:nvGrpSpPr>
          <p:cNvPr name="Group 17" id="17"/>
          <p:cNvGrpSpPr/>
          <p:nvPr/>
        </p:nvGrpSpPr>
        <p:grpSpPr>
          <a:xfrm rot="0">
            <a:off x="992238" y="6362402"/>
            <a:ext cx="16303526" cy="1133772"/>
            <a:chOff x="0" y="0"/>
            <a:chExt cx="21738035" cy="1511697"/>
          </a:xfrm>
        </p:grpSpPr>
        <p:sp>
          <p:nvSpPr>
            <p:cNvPr name="Freeform 18" id="18"/>
            <p:cNvSpPr/>
            <p:nvPr/>
          </p:nvSpPr>
          <p:spPr>
            <a:xfrm flipH="false" flipV="false" rot="0">
              <a:off x="0" y="0"/>
              <a:ext cx="21738034" cy="1511697"/>
            </a:xfrm>
            <a:custGeom>
              <a:avLst/>
              <a:gdLst/>
              <a:ahLst/>
              <a:cxnLst/>
              <a:rect r="r" b="b" t="t" l="l"/>
              <a:pathLst>
                <a:path h="1511697" w="21738034">
                  <a:moveTo>
                    <a:pt x="0" y="0"/>
                  </a:moveTo>
                  <a:lnTo>
                    <a:pt x="21738034" y="0"/>
                  </a:lnTo>
                  <a:lnTo>
                    <a:pt x="21738034" y="1511697"/>
                  </a:lnTo>
                  <a:lnTo>
                    <a:pt x="0" y="1511697"/>
                  </a:lnTo>
                  <a:close/>
                </a:path>
              </a:pathLst>
            </a:custGeom>
            <a:solidFill>
              <a:srgbClr val="000000">
                <a:alpha val="0"/>
              </a:srgbClr>
            </a:solidFill>
          </p:spPr>
        </p:sp>
        <p:sp>
          <p:nvSpPr>
            <p:cNvPr name="TextBox 19" id="19"/>
            <p:cNvSpPr txBox="true"/>
            <p:nvPr/>
          </p:nvSpPr>
          <p:spPr>
            <a:xfrm>
              <a:off x="0" y="-104775"/>
              <a:ext cx="21738035" cy="1616472"/>
            </a:xfrm>
            <a:prstGeom prst="rect">
              <a:avLst/>
            </a:prstGeom>
          </p:spPr>
          <p:txBody>
            <a:bodyPr anchor="t" rtlCol="false" tIns="0" lIns="0" bIns="0" rIns="0"/>
            <a:lstStyle/>
            <a:p>
              <a:pPr algn="l" marL="329902" indent="-164951" lvl="1">
                <a:lnSpc>
                  <a:spcPts val="3562"/>
                </a:lnSpc>
                <a:buAutoNum type="arabicPeriod" startAt="1"/>
              </a:pPr>
              <a:r>
                <a:rPr lang="en-US" sz="2187">
                  <a:solidFill>
                    <a:srgbClr val="4B4A4A"/>
                  </a:solidFill>
                  <a:latin typeface="Arimo"/>
                  <a:ea typeface="Arimo"/>
                  <a:cs typeface="Arimo"/>
                  <a:sym typeface="Arimo"/>
                </a:rPr>
                <a:t>I started the assignment on my personal desktop computer therefore it was a bit difficult sending the functioning files over to a laptop for presentation.</a:t>
              </a:r>
            </a:p>
          </p:txBody>
        </p:sp>
      </p:grpSp>
      <p:grpSp>
        <p:nvGrpSpPr>
          <p:cNvPr name="Group 20" id="20"/>
          <p:cNvGrpSpPr/>
          <p:nvPr/>
        </p:nvGrpSpPr>
        <p:grpSpPr>
          <a:xfrm rot="0">
            <a:off x="992238" y="7595295"/>
            <a:ext cx="16303526" cy="566886"/>
            <a:chOff x="0" y="0"/>
            <a:chExt cx="21738035" cy="755848"/>
          </a:xfrm>
        </p:grpSpPr>
        <p:sp>
          <p:nvSpPr>
            <p:cNvPr name="Freeform 21" id="21"/>
            <p:cNvSpPr/>
            <p:nvPr/>
          </p:nvSpPr>
          <p:spPr>
            <a:xfrm flipH="false" flipV="false" rot="0">
              <a:off x="0" y="0"/>
              <a:ext cx="21738034" cy="755848"/>
            </a:xfrm>
            <a:custGeom>
              <a:avLst/>
              <a:gdLst/>
              <a:ahLst/>
              <a:cxnLst/>
              <a:rect r="r" b="b" t="t" l="l"/>
              <a:pathLst>
                <a:path h="755848" w="21738034">
                  <a:moveTo>
                    <a:pt x="0" y="0"/>
                  </a:moveTo>
                  <a:lnTo>
                    <a:pt x="21738034" y="0"/>
                  </a:lnTo>
                  <a:lnTo>
                    <a:pt x="21738034" y="755848"/>
                  </a:lnTo>
                  <a:lnTo>
                    <a:pt x="0" y="755848"/>
                  </a:lnTo>
                  <a:close/>
                </a:path>
              </a:pathLst>
            </a:custGeom>
            <a:solidFill>
              <a:srgbClr val="000000">
                <a:alpha val="0"/>
              </a:srgbClr>
            </a:solidFill>
          </p:spPr>
        </p:sp>
        <p:sp>
          <p:nvSpPr>
            <p:cNvPr name="TextBox 22" id="22"/>
            <p:cNvSpPr txBox="true"/>
            <p:nvPr/>
          </p:nvSpPr>
          <p:spPr>
            <a:xfrm>
              <a:off x="0" y="-104775"/>
              <a:ext cx="21738035" cy="860623"/>
            </a:xfrm>
            <a:prstGeom prst="rect">
              <a:avLst/>
            </a:prstGeom>
          </p:spPr>
          <p:txBody>
            <a:bodyPr anchor="t" rtlCol="false" tIns="0" lIns="0" bIns="0" rIns="0"/>
            <a:lstStyle/>
            <a:p>
              <a:pPr algn="l" marL="329902" indent="-164951" lvl="1">
                <a:lnSpc>
                  <a:spcPts val="3562"/>
                </a:lnSpc>
                <a:buAutoNum type="arabicPeriod" startAt="1"/>
              </a:pPr>
              <a:r>
                <a:rPr lang="en-US" sz="2187">
                  <a:solidFill>
                    <a:srgbClr val="4B4A4A"/>
                  </a:solidFill>
                  <a:latin typeface="Arimo"/>
                  <a:ea typeface="Arimo"/>
                  <a:cs typeface="Arimo"/>
                  <a:sym typeface="Arimo"/>
                </a:rPr>
                <a:t>I also did not fully understand the purpose of using GitHub.</a:t>
              </a:r>
            </a:p>
          </p:txBody>
        </p:sp>
      </p:gr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grpSp>
        <p:nvGrpSpPr>
          <p:cNvPr name="Group 3" id="3"/>
          <p:cNvGrpSpPr/>
          <p:nvPr/>
        </p:nvGrpSpPr>
        <p:grpSpPr>
          <a:xfrm rot="0">
            <a:off x="0" y="0"/>
            <a:ext cx="18288000" cy="10287000"/>
            <a:chOff x="0" y="0"/>
            <a:chExt cx="24384000" cy="13716000"/>
          </a:xfrm>
        </p:grpSpPr>
        <p:sp>
          <p:nvSpPr>
            <p:cNvPr name="Freeform 4" id="4"/>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E5F9F2">
                <a:alpha val="90196"/>
              </a:srgbClr>
            </a:solidFill>
          </p:spPr>
        </p:sp>
      </p:grpSp>
      <p:grpSp>
        <p:nvGrpSpPr>
          <p:cNvPr name="Group 5" id="5"/>
          <p:cNvGrpSpPr/>
          <p:nvPr/>
        </p:nvGrpSpPr>
        <p:grpSpPr>
          <a:xfrm rot="0">
            <a:off x="992238" y="1174849"/>
            <a:ext cx="7088237" cy="885974"/>
            <a:chOff x="0" y="0"/>
            <a:chExt cx="9450983" cy="1181298"/>
          </a:xfrm>
        </p:grpSpPr>
        <p:sp>
          <p:nvSpPr>
            <p:cNvPr name="Freeform 6" id="6"/>
            <p:cNvSpPr/>
            <p:nvPr/>
          </p:nvSpPr>
          <p:spPr>
            <a:xfrm flipH="false" flipV="false" rot="0">
              <a:off x="0" y="0"/>
              <a:ext cx="9450984" cy="1181298"/>
            </a:xfrm>
            <a:custGeom>
              <a:avLst/>
              <a:gdLst/>
              <a:ahLst/>
              <a:cxnLst/>
              <a:rect r="r" b="b" t="t" l="l"/>
              <a:pathLst>
                <a:path h="1181298" w="9450984">
                  <a:moveTo>
                    <a:pt x="0" y="0"/>
                  </a:moveTo>
                  <a:lnTo>
                    <a:pt x="9450984" y="0"/>
                  </a:lnTo>
                  <a:lnTo>
                    <a:pt x="9450984" y="1181298"/>
                  </a:lnTo>
                  <a:lnTo>
                    <a:pt x="0" y="1181298"/>
                  </a:lnTo>
                  <a:close/>
                </a:path>
              </a:pathLst>
            </a:custGeom>
            <a:solidFill>
              <a:srgbClr val="000000">
                <a:alpha val="0"/>
              </a:srgbClr>
            </a:solidFill>
          </p:spPr>
        </p:sp>
        <p:sp>
          <p:nvSpPr>
            <p:cNvPr name="TextBox 7" id="7"/>
            <p:cNvSpPr txBox="true"/>
            <p:nvPr/>
          </p:nvSpPr>
          <p:spPr>
            <a:xfrm>
              <a:off x="0" y="-28575"/>
              <a:ext cx="9450983" cy="1209873"/>
            </a:xfrm>
            <a:prstGeom prst="rect">
              <a:avLst/>
            </a:prstGeom>
          </p:spPr>
          <p:txBody>
            <a:bodyPr anchor="t" rtlCol="false" tIns="0" lIns="0" bIns="0" rIns="0"/>
            <a:lstStyle/>
            <a:p>
              <a:pPr algn="l">
                <a:lnSpc>
                  <a:spcPts val="6937"/>
                </a:lnSpc>
              </a:pPr>
              <a:r>
                <a:rPr lang="en-US" sz="5562" b="true">
                  <a:solidFill>
                    <a:srgbClr val="006747"/>
                  </a:solidFill>
                  <a:latin typeface="Noto Serif Bold"/>
                  <a:ea typeface="Noto Serif Bold"/>
                  <a:cs typeface="Noto Serif Bold"/>
                  <a:sym typeface="Noto Serif Bold"/>
                </a:rPr>
                <a:t>Future Upgrades</a:t>
              </a:r>
            </a:p>
          </p:txBody>
        </p:sp>
      </p:grpSp>
      <p:grpSp>
        <p:nvGrpSpPr>
          <p:cNvPr name="Group 8" id="8"/>
          <p:cNvGrpSpPr/>
          <p:nvPr/>
        </p:nvGrpSpPr>
        <p:grpSpPr>
          <a:xfrm rot="0">
            <a:off x="992238" y="2627859"/>
            <a:ext cx="16303526" cy="453629"/>
            <a:chOff x="0" y="0"/>
            <a:chExt cx="21738035" cy="604838"/>
          </a:xfrm>
        </p:grpSpPr>
        <p:sp>
          <p:nvSpPr>
            <p:cNvPr name="Freeform 9" id="9"/>
            <p:cNvSpPr/>
            <p:nvPr/>
          </p:nvSpPr>
          <p:spPr>
            <a:xfrm flipH="false" flipV="false" rot="0">
              <a:off x="0" y="0"/>
              <a:ext cx="21738034" cy="604838"/>
            </a:xfrm>
            <a:custGeom>
              <a:avLst/>
              <a:gdLst/>
              <a:ahLst/>
              <a:cxnLst/>
              <a:rect r="r" b="b" t="t" l="l"/>
              <a:pathLst>
                <a:path h="604838" w="21738034">
                  <a:moveTo>
                    <a:pt x="0" y="0"/>
                  </a:moveTo>
                  <a:lnTo>
                    <a:pt x="21738034" y="0"/>
                  </a:lnTo>
                  <a:lnTo>
                    <a:pt x="21738034" y="604838"/>
                  </a:lnTo>
                  <a:lnTo>
                    <a:pt x="0" y="604838"/>
                  </a:lnTo>
                  <a:close/>
                </a:path>
              </a:pathLst>
            </a:custGeom>
            <a:solidFill>
              <a:srgbClr val="000000">
                <a:alpha val="0"/>
              </a:srgbClr>
            </a:solidFill>
          </p:spPr>
        </p:sp>
        <p:sp>
          <p:nvSpPr>
            <p:cNvPr name="TextBox 10" id="10"/>
            <p:cNvSpPr txBox="true"/>
            <p:nvPr/>
          </p:nvSpPr>
          <p:spPr>
            <a:xfrm>
              <a:off x="0" y="-104775"/>
              <a:ext cx="21738035" cy="709613"/>
            </a:xfrm>
            <a:prstGeom prst="rect">
              <a:avLst/>
            </a:prstGeom>
          </p:spPr>
          <p:txBody>
            <a:bodyPr anchor="t" rtlCol="false" tIns="0" lIns="0" bIns="0" rIns="0"/>
            <a:lstStyle/>
            <a:p>
              <a:pPr algn="l">
                <a:lnSpc>
                  <a:spcPts val="3562"/>
                </a:lnSpc>
              </a:pPr>
              <a:r>
                <a:rPr lang="en-US" sz="2187">
                  <a:solidFill>
                    <a:srgbClr val="4B4A4A"/>
                  </a:solidFill>
                  <a:latin typeface="Arimo"/>
                  <a:ea typeface="Arimo"/>
                  <a:cs typeface="Arimo"/>
                  <a:sym typeface="Arimo"/>
                </a:rPr>
                <a:t>In the future i would upgrade:</a:t>
              </a:r>
            </a:p>
          </p:txBody>
        </p:sp>
      </p:grpSp>
      <p:grpSp>
        <p:nvGrpSpPr>
          <p:cNvPr name="Group 11" id="11"/>
          <p:cNvGrpSpPr/>
          <p:nvPr/>
        </p:nvGrpSpPr>
        <p:grpSpPr>
          <a:xfrm rot="0">
            <a:off x="992238" y="3400425"/>
            <a:ext cx="16303526" cy="1700659"/>
            <a:chOff x="0" y="0"/>
            <a:chExt cx="21738035" cy="2267545"/>
          </a:xfrm>
        </p:grpSpPr>
        <p:sp>
          <p:nvSpPr>
            <p:cNvPr name="Freeform 12" id="12"/>
            <p:cNvSpPr/>
            <p:nvPr/>
          </p:nvSpPr>
          <p:spPr>
            <a:xfrm flipH="false" flipV="false" rot="0">
              <a:off x="0" y="0"/>
              <a:ext cx="21738034" cy="2267545"/>
            </a:xfrm>
            <a:custGeom>
              <a:avLst/>
              <a:gdLst/>
              <a:ahLst/>
              <a:cxnLst/>
              <a:rect r="r" b="b" t="t" l="l"/>
              <a:pathLst>
                <a:path h="2267545" w="21738034">
                  <a:moveTo>
                    <a:pt x="0" y="0"/>
                  </a:moveTo>
                  <a:lnTo>
                    <a:pt x="21738034" y="0"/>
                  </a:lnTo>
                  <a:lnTo>
                    <a:pt x="21738034" y="2267545"/>
                  </a:lnTo>
                  <a:lnTo>
                    <a:pt x="0" y="2267545"/>
                  </a:lnTo>
                  <a:close/>
                </a:path>
              </a:pathLst>
            </a:custGeom>
            <a:solidFill>
              <a:srgbClr val="000000">
                <a:alpha val="0"/>
              </a:srgbClr>
            </a:solidFill>
          </p:spPr>
        </p:sp>
        <p:sp>
          <p:nvSpPr>
            <p:cNvPr name="TextBox 13" id="13"/>
            <p:cNvSpPr txBox="true"/>
            <p:nvPr/>
          </p:nvSpPr>
          <p:spPr>
            <a:xfrm>
              <a:off x="0" y="-104775"/>
              <a:ext cx="21738035" cy="2372320"/>
            </a:xfrm>
            <a:prstGeom prst="rect">
              <a:avLst/>
            </a:prstGeom>
          </p:spPr>
          <p:txBody>
            <a:bodyPr anchor="t" rtlCol="false" tIns="0" lIns="0" bIns="0" rIns="0"/>
            <a:lstStyle/>
            <a:p>
              <a:pPr algn="l" marL="329902" indent="-164951" lvl="1">
                <a:lnSpc>
                  <a:spcPts val="3562"/>
                </a:lnSpc>
                <a:buFont typeface="Arial"/>
                <a:buChar char="•"/>
              </a:pPr>
              <a:r>
                <a:rPr lang="en-US" sz="2187">
                  <a:solidFill>
                    <a:srgbClr val="4B4A4A"/>
                  </a:solidFill>
                  <a:latin typeface="Arimo"/>
                  <a:ea typeface="Arimo"/>
                  <a:cs typeface="Arimo"/>
                  <a:sym typeface="Arimo"/>
                </a:rPr>
                <a:t>The User interface, i can admit it was a little bland and picture less i could take pointers from the employee version of the H&amp;M website where the workers could check availability from other store departments  but i wanted to keep it strictly professional.</a:t>
              </a:r>
            </a:p>
          </p:txBody>
        </p:sp>
      </p:grpSp>
      <p:grpSp>
        <p:nvGrpSpPr>
          <p:cNvPr name="Group 14" id="14"/>
          <p:cNvGrpSpPr/>
          <p:nvPr/>
        </p:nvGrpSpPr>
        <p:grpSpPr>
          <a:xfrm rot="0">
            <a:off x="992238" y="5200204"/>
            <a:ext cx="16303526" cy="1133772"/>
            <a:chOff x="0" y="0"/>
            <a:chExt cx="21738035" cy="1511697"/>
          </a:xfrm>
        </p:grpSpPr>
        <p:sp>
          <p:nvSpPr>
            <p:cNvPr name="Freeform 15" id="15"/>
            <p:cNvSpPr/>
            <p:nvPr/>
          </p:nvSpPr>
          <p:spPr>
            <a:xfrm flipH="false" flipV="false" rot="0">
              <a:off x="0" y="0"/>
              <a:ext cx="21738034" cy="1511697"/>
            </a:xfrm>
            <a:custGeom>
              <a:avLst/>
              <a:gdLst/>
              <a:ahLst/>
              <a:cxnLst/>
              <a:rect r="r" b="b" t="t" l="l"/>
              <a:pathLst>
                <a:path h="1511697" w="21738034">
                  <a:moveTo>
                    <a:pt x="0" y="0"/>
                  </a:moveTo>
                  <a:lnTo>
                    <a:pt x="21738034" y="0"/>
                  </a:lnTo>
                  <a:lnTo>
                    <a:pt x="21738034" y="1511697"/>
                  </a:lnTo>
                  <a:lnTo>
                    <a:pt x="0" y="1511697"/>
                  </a:lnTo>
                  <a:close/>
                </a:path>
              </a:pathLst>
            </a:custGeom>
            <a:solidFill>
              <a:srgbClr val="000000">
                <a:alpha val="0"/>
              </a:srgbClr>
            </a:solidFill>
          </p:spPr>
        </p:sp>
        <p:sp>
          <p:nvSpPr>
            <p:cNvPr name="TextBox 16" id="16"/>
            <p:cNvSpPr txBox="true"/>
            <p:nvPr/>
          </p:nvSpPr>
          <p:spPr>
            <a:xfrm>
              <a:off x="0" y="-104775"/>
              <a:ext cx="21738035" cy="1616472"/>
            </a:xfrm>
            <a:prstGeom prst="rect">
              <a:avLst/>
            </a:prstGeom>
          </p:spPr>
          <p:txBody>
            <a:bodyPr anchor="t" rtlCol="false" tIns="0" lIns="0" bIns="0" rIns="0"/>
            <a:lstStyle/>
            <a:p>
              <a:pPr algn="l" marL="329902" indent="-164951" lvl="1">
                <a:lnSpc>
                  <a:spcPts val="3562"/>
                </a:lnSpc>
                <a:buFont typeface="Arial"/>
                <a:buChar char="•"/>
              </a:pPr>
              <a:r>
                <a:rPr lang="en-US" sz="2187">
                  <a:solidFill>
                    <a:srgbClr val="4B4A4A"/>
                  </a:solidFill>
                  <a:latin typeface="Arimo"/>
                  <a:ea typeface="Arimo"/>
                  <a:cs typeface="Arimo"/>
                  <a:sym typeface="Arimo"/>
                </a:rPr>
                <a:t>The database, as identified above the database does not print each sizes quantity on whether a specific size is low on quantity.</a:t>
              </a:r>
            </a:p>
          </p:txBody>
        </p:sp>
      </p:grpSp>
      <p:grpSp>
        <p:nvGrpSpPr>
          <p:cNvPr name="Group 17" id="17"/>
          <p:cNvGrpSpPr/>
          <p:nvPr/>
        </p:nvGrpSpPr>
        <p:grpSpPr>
          <a:xfrm rot="0">
            <a:off x="992238" y="6433096"/>
            <a:ext cx="16303526" cy="1133772"/>
            <a:chOff x="0" y="0"/>
            <a:chExt cx="21738035" cy="1511697"/>
          </a:xfrm>
        </p:grpSpPr>
        <p:sp>
          <p:nvSpPr>
            <p:cNvPr name="Freeform 18" id="18"/>
            <p:cNvSpPr/>
            <p:nvPr/>
          </p:nvSpPr>
          <p:spPr>
            <a:xfrm flipH="false" flipV="false" rot="0">
              <a:off x="0" y="0"/>
              <a:ext cx="21738034" cy="1511697"/>
            </a:xfrm>
            <a:custGeom>
              <a:avLst/>
              <a:gdLst/>
              <a:ahLst/>
              <a:cxnLst/>
              <a:rect r="r" b="b" t="t" l="l"/>
              <a:pathLst>
                <a:path h="1511697" w="21738034">
                  <a:moveTo>
                    <a:pt x="0" y="0"/>
                  </a:moveTo>
                  <a:lnTo>
                    <a:pt x="21738034" y="0"/>
                  </a:lnTo>
                  <a:lnTo>
                    <a:pt x="21738034" y="1511697"/>
                  </a:lnTo>
                  <a:lnTo>
                    <a:pt x="0" y="1511697"/>
                  </a:lnTo>
                  <a:close/>
                </a:path>
              </a:pathLst>
            </a:custGeom>
            <a:solidFill>
              <a:srgbClr val="000000">
                <a:alpha val="0"/>
              </a:srgbClr>
            </a:solidFill>
          </p:spPr>
        </p:sp>
        <p:sp>
          <p:nvSpPr>
            <p:cNvPr name="TextBox 19" id="19"/>
            <p:cNvSpPr txBox="true"/>
            <p:nvPr/>
          </p:nvSpPr>
          <p:spPr>
            <a:xfrm>
              <a:off x="0" y="-104775"/>
              <a:ext cx="21738035" cy="1616472"/>
            </a:xfrm>
            <a:prstGeom prst="rect">
              <a:avLst/>
            </a:prstGeom>
          </p:spPr>
          <p:txBody>
            <a:bodyPr anchor="t" rtlCol="false" tIns="0" lIns="0" bIns="0" rIns="0"/>
            <a:lstStyle/>
            <a:p>
              <a:pPr algn="l" marL="329902" indent="-164951" lvl="1">
                <a:lnSpc>
                  <a:spcPts val="3562"/>
                </a:lnSpc>
                <a:buFont typeface="Arial"/>
                <a:buChar char="•"/>
              </a:pPr>
              <a:r>
                <a:rPr lang="en-US" sz="2187">
                  <a:solidFill>
                    <a:srgbClr val="4B4A4A"/>
                  </a:solidFill>
                  <a:latin typeface="Arimo"/>
                  <a:ea typeface="Arimo"/>
                  <a:cs typeface="Arimo"/>
                  <a:sym typeface="Arimo"/>
                </a:rPr>
                <a:t>The website entirely it could turn from a real-time stock checker into a fully functional buying website like amazon but just for school shirts.</a:t>
              </a:r>
            </a:p>
          </p:txBody>
        </p:sp>
      </p:gr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grpSp>
        <p:nvGrpSpPr>
          <p:cNvPr name="Group 3" id="3"/>
          <p:cNvGrpSpPr/>
          <p:nvPr/>
        </p:nvGrpSpPr>
        <p:grpSpPr>
          <a:xfrm rot="0">
            <a:off x="0" y="0"/>
            <a:ext cx="18288000" cy="10287000"/>
            <a:chOff x="0" y="0"/>
            <a:chExt cx="24384000" cy="13716000"/>
          </a:xfrm>
        </p:grpSpPr>
        <p:sp>
          <p:nvSpPr>
            <p:cNvPr name="Freeform 4" id="4"/>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E5F9F2">
                <a:alpha val="90196"/>
              </a:srgbClr>
            </a:solidFill>
          </p:spPr>
        </p:sp>
      </p:grpSp>
      <p:grpSp>
        <p:nvGrpSpPr>
          <p:cNvPr name="Group 5" id="5"/>
          <p:cNvGrpSpPr/>
          <p:nvPr/>
        </p:nvGrpSpPr>
        <p:grpSpPr>
          <a:xfrm rot="0">
            <a:off x="992238" y="3350270"/>
            <a:ext cx="7088237" cy="885974"/>
            <a:chOff x="0" y="0"/>
            <a:chExt cx="9450983" cy="1181298"/>
          </a:xfrm>
        </p:grpSpPr>
        <p:sp>
          <p:nvSpPr>
            <p:cNvPr name="Freeform 6" id="6"/>
            <p:cNvSpPr/>
            <p:nvPr/>
          </p:nvSpPr>
          <p:spPr>
            <a:xfrm flipH="false" flipV="false" rot="0">
              <a:off x="0" y="0"/>
              <a:ext cx="9450984" cy="1181298"/>
            </a:xfrm>
            <a:custGeom>
              <a:avLst/>
              <a:gdLst/>
              <a:ahLst/>
              <a:cxnLst/>
              <a:rect r="r" b="b" t="t" l="l"/>
              <a:pathLst>
                <a:path h="1181298" w="9450984">
                  <a:moveTo>
                    <a:pt x="0" y="0"/>
                  </a:moveTo>
                  <a:lnTo>
                    <a:pt x="9450984" y="0"/>
                  </a:lnTo>
                  <a:lnTo>
                    <a:pt x="9450984" y="1181298"/>
                  </a:lnTo>
                  <a:lnTo>
                    <a:pt x="0" y="1181298"/>
                  </a:lnTo>
                  <a:close/>
                </a:path>
              </a:pathLst>
            </a:custGeom>
            <a:solidFill>
              <a:srgbClr val="000000">
                <a:alpha val="0"/>
              </a:srgbClr>
            </a:solidFill>
          </p:spPr>
        </p:sp>
        <p:sp>
          <p:nvSpPr>
            <p:cNvPr name="TextBox 7" id="7"/>
            <p:cNvSpPr txBox="true"/>
            <p:nvPr/>
          </p:nvSpPr>
          <p:spPr>
            <a:xfrm>
              <a:off x="0" y="-28575"/>
              <a:ext cx="9450983" cy="1209873"/>
            </a:xfrm>
            <a:prstGeom prst="rect">
              <a:avLst/>
            </a:prstGeom>
          </p:spPr>
          <p:txBody>
            <a:bodyPr anchor="t" rtlCol="false" tIns="0" lIns="0" bIns="0" rIns="0"/>
            <a:lstStyle/>
            <a:p>
              <a:pPr algn="l">
                <a:lnSpc>
                  <a:spcPts val="6937"/>
                </a:lnSpc>
              </a:pPr>
              <a:r>
                <a:rPr lang="en-US" sz="5562" b="true">
                  <a:solidFill>
                    <a:srgbClr val="006747"/>
                  </a:solidFill>
                  <a:latin typeface="Noto Serif Bold"/>
                  <a:ea typeface="Noto Serif Bold"/>
                  <a:cs typeface="Noto Serif Bold"/>
                  <a:sym typeface="Noto Serif Bold"/>
                </a:rPr>
                <a:t>Lessons I Learned</a:t>
              </a:r>
            </a:p>
          </p:txBody>
        </p:sp>
      </p:grpSp>
      <p:grpSp>
        <p:nvGrpSpPr>
          <p:cNvPr name="Group 8" id="8"/>
          <p:cNvGrpSpPr/>
          <p:nvPr/>
        </p:nvGrpSpPr>
        <p:grpSpPr>
          <a:xfrm rot="0">
            <a:off x="992238" y="4803279"/>
            <a:ext cx="16303526" cy="1360885"/>
            <a:chOff x="0" y="0"/>
            <a:chExt cx="21738035" cy="1814513"/>
          </a:xfrm>
        </p:grpSpPr>
        <p:sp>
          <p:nvSpPr>
            <p:cNvPr name="Freeform 9" id="9"/>
            <p:cNvSpPr/>
            <p:nvPr/>
          </p:nvSpPr>
          <p:spPr>
            <a:xfrm flipH="false" flipV="false" rot="0">
              <a:off x="0" y="0"/>
              <a:ext cx="21738034" cy="1814513"/>
            </a:xfrm>
            <a:custGeom>
              <a:avLst/>
              <a:gdLst/>
              <a:ahLst/>
              <a:cxnLst/>
              <a:rect r="r" b="b" t="t" l="l"/>
              <a:pathLst>
                <a:path h="1814513" w="21738034">
                  <a:moveTo>
                    <a:pt x="0" y="0"/>
                  </a:moveTo>
                  <a:lnTo>
                    <a:pt x="21738034" y="0"/>
                  </a:lnTo>
                  <a:lnTo>
                    <a:pt x="21738034" y="1814513"/>
                  </a:lnTo>
                  <a:lnTo>
                    <a:pt x="0" y="1814513"/>
                  </a:lnTo>
                  <a:close/>
                </a:path>
              </a:pathLst>
            </a:custGeom>
            <a:solidFill>
              <a:srgbClr val="000000">
                <a:alpha val="0"/>
              </a:srgbClr>
            </a:solidFill>
          </p:spPr>
        </p:sp>
        <p:sp>
          <p:nvSpPr>
            <p:cNvPr name="TextBox 10" id="10"/>
            <p:cNvSpPr txBox="true"/>
            <p:nvPr/>
          </p:nvSpPr>
          <p:spPr>
            <a:xfrm>
              <a:off x="0" y="-104775"/>
              <a:ext cx="21738035" cy="1919288"/>
            </a:xfrm>
            <a:prstGeom prst="rect">
              <a:avLst/>
            </a:prstGeom>
          </p:spPr>
          <p:txBody>
            <a:bodyPr anchor="t" rtlCol="false" tIns="0" lIns="0" bIns="0" rIns="0"/>
            <a:lstStyle/>
            <a:p>
              <a:pPr algn="l">
                <a:lnSpc>
                  <a:spcPts val="3562"/>
                </a:lnSpc>
              </a:pPr>
              <a:r>
                <a:rPr lang="en-US" sz="2187">
                  <a:solidFill>
                    <a:srgbClr val="4B4A4A"/>
                  </a:solidFill>
                  <a:latin typeface="Arimo"/>
                  <a:ea typeface="Arimo"/>
                  <a:cs typeface="Arimo"/>
                  <a:sym typeface="Arimo"/>
                </a:rPr>
                <a:t>Prior to picking this topic for my technical project i had little to no experience in building website not to mention from the ground up. The closest encounter i had was building a website on the platform Wix for Csec Information Technology.Doing this project Compared to that assignments is like child's play.</a:t>
              </a:r>
            </a:p>
          </p:txBody>
        </p:sp>
      </p:grpSp>
      <p:grpSp>
        <p:nvGrpSpPr>
          <p:cNvPr name="Group 11" id="11"/>
          <p:cNvGrpSpPr/>
          <p:nvPr/>
        </p:nvGrpSpPr>
        <p:grpSpPr>
          <a:xfrm rot="0">
            <a:off x="992238" y="6483102"/>
            <a:ext cx="16303526" cy="453629"/>
            <a:chOff x="0" y="0"/>
            <a:chExt cx="21738035" cy="604838"/>
          </a:xfrm>
        </p:grpSpPr>
        <p:sp>
          <p:nvSpPr>
            <p:cNvPr name="Freeform 12" id="12"/>
            <p:cNvSpPr/>
            <p:nvPr/>
          </p:nvSpPr>
          <p:spPr>
            <a:xfrm flipH="false" flipV="false" rot="0">
              <a:off x="0" y="0"/>
              <a:ext cx="21738034" cy="604838"/>
            </a:xfrm>
            <a:custGeom>
              <a:avLst/>
              <a:gdLst/>
              <a:ahLst/>
              <a:cxnLst/>
              <a:rect r="r" b="b" t="t" l="l"/>
              <a:pathLst>
                <a:path h="604838" w="21738034">
                  <a:moveTo>
                    <a:pt x="0" y="0"/>
                  </a:moveTo>
                  <a:lnTo>
                    <a:pt x="21738034" y="0"/>
                  </a:lnTo>
                  <a:lnTo>
                    <a:pt x="21738034" y="604838"/>
                  </a:lnTo>
                  <a:lnTo>
                    <a:pt x="0" y="604838"/>
                  </a:lnTo>
                  <a:close/>
                </a:path>
              </a:pathLst>
            </a:custGeom>
            <a:solidFill>
              <a:srgbClr val="000000">
                <a:alpha val="0"/>
              </a:srgbClr>
            </a:solidFill>
          </p:spPr>
        </p:sp>
        <p:sp>
          <p:nvSpPr>
            <p:cNvPr name="TextBox 13" id="13"/>
            <p:cNvSpPr txBox="true"/>
            <p:nvPr/>
          </p:nvSpPr>
          <p:spPr>
            <a:xfrm>
              <a:off x="0" y="-104775"/>
              <a:ext cx="21738035" cy="709613"/>
            </a:xfrm>
            <a:prstGeom prst="rect">
              <a:avLst/>
            </a:prstGeom>
          </p:spPr>
          <p:txBody>
            <a:bodyPr anchor="t" rtlCol="false" tIns="0" lIns="0" bIns="0" rIns="0"/>
            <a:lstStyle/>
            <a:p>
              <a:pPr algn="l">
                <a:lnSpc>
                  <a:spcPts val="3562"/>
                </a:lnSpc>
              </a:pPr>
              <a:r>
                <a:rPr lang="en-US" sz="2187">
                  <a:solidFill>
                    <a:srgbClr val="4B4A4A"/>
                  </a:solidFill>
                  <a:latin typeface="Arimo"/>
                  <a:ea typeface="Arimo"/>
                  <a:cs typeface="Arimo"/>
                  <a:sym typeface="Arimo"/>
                </a:rPr>
                <a:t>i am thankful for the opportunity of being able to do this i would most definitely further my skill due to what i have learned. </a:t>
              </a:r>
            </a:p>
          </p:txBody>
        </p:sp>
      </p:gr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grpSp>
        <p:nvGrpSpPr>
          <p:cNvPr name="Group 3" id="3"/>
          <p:cNvGrpSpPr/>
          <p:nvPr/>
        </p:nvGrpSpPr>
        <p:grpSpPr>
          <a:xfrm rot="0">
            <a:off x="0" y="0"/>
            <a:ext cx="18288000" cy="10287000"/>
            <a:chOff x="0" y="0"/>
            <a:chExt cx="24384000" cy="13716000"/>
          </a:xfrm>
        </p:grpSpPr>
        <p:sp>
          <p:nvSpPr>
            <p:cNvPr name="Freeform 4" id="4"/>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E5F9F2">
                <a:alpha val="90196"/>
              </a:srgbClr>
            </a:solidFill>
          </p:spPr>
        </p:sp>
      </p:grpSp>
      <p:grpSp>
        <p:nvGrpSpPr>
          <p:cNvPr name="Group 5" id="5"/>
          <p:cNvGrpSpPr/>
          <p:nvPr/>
        </p:nvGrpSpPr>
        <p:grpSpPr>
          <a:xfrm rot="0">
            <a:off x="992238" y="3747195"/>
            <a:ext cx="7116366" cy="885974"/>
            <a:chOff x="0" y="0"/>
            <a:chExt cx="9488488" cy="1181298"/>
          </a:xfrm>
        </p:grpSpPr>
        <p:sp>
          <p:nvSpPr>
            <p:cNvPr name="Freeform 6" id="6"/>
            <p:cNvSpPr/>
            <p:nvPr/>
          </p:nvSpPr>
          <p:spPr>
            <a:xfrm flipH="false" flipV="false" rot="0">
              <a:off x="0" y="0"/>
              <a:ext cx="9488488" cy="1181298"/>
            </a:xfrm>
            <a:custGeom>
              <a:avLst/>
              <a:gdLst/>
              <a:ahLst/>
              <a:cxnLst/>
              <a:rect r="r" b="b" t="t" l="l"/>
              <a:pathLst>
                <a:path h="1181298" w="9488488">
                  <a:moveTo>
                    <a:pt x="0" y="0"/>
                  </a:moveTo>
                  <a:lnTo>
                    <a:pt x="9488488" y="0"/>
                  </a:lnTo>
                  <a:lnTo>
                    <a:pt x="9488488" y="1181298"/>
                  </a:lnTo>
                  <a:lnTo>
                    <a:pt x="0" y="1181298"/>
                  </a:lnTo>
                  <a:close/>
                </a:path>
              </a:pathLst>
            </a:custGeom>
            <a:solidFill>
              <a:srgbClr val="000000">
                <a:alpha val="0"/>
              </a:srgbClr>
            </a:solidFill>
          </p:spPr>
        </p:sp>
        <p:sp>
          <p:nvSpPr>
            <p:cNvPr name="TextBox 7" id="7"/>
            <p:cNvSpPr txBox="true"/>
            <p:nvPr/>
          </p:nvSpPr>
          <p:spPr>
            <a:xfrm>
              <a:off x="0" y="-28575"/>
              <a:ext cx="9488488" cy="1209873"/>
            </a:xfrm>
            <a:prstGeom prst="rect">
              <a:avLst/>
            </a:prstGeom>
          </p:spPr>
          <p:txBody>
            <a:bodyPr anchor="t" rtlCol="false" tIns="0" lIns="0" bIns="0" rIns="0"/>
            <a:lstStyle/>
            <a:p>
              <a:pPr algn="l">
                <a:lnSpc>
                  <a:spcPts val="6937"/>
                </a:lnSpc>
              </a:pPr>
              <a:r>
                <a:rPr lang="en-US" sz="5562" b="true">
                  <a:solidFill>
                    <a:srgbClr val="006747"/>
                  </a:solidFill>
                  <a:latin typeface="Noto Serif Bold"/>
                  <a:ea typeface="Noto Serif Bold"/>
                  <a:cs typeface="Noto Serif Bold"/>
                  <a:sym typeface="Noto Serif Bold"/>
                </a:rPr>
                <a:t>Live Demonstration</a:t>
              </a:r>
            </a:p>
          </p:txBody>
        </p:sp>
      </p:grpSp>
      <p:grpSp>
        <p:nvGrpSpPr>
          <p:cNvPr name="Group 8" id="8"/>
          <p:cNvGrpSpPr/>
          <p:nvPr/>
        </p:nvGrpSpPr>
        <p:grpSpPr>
          <a:xfrm rot="0">
            <a:off x="992238" y="5200204"/>
            <a:ext cx="16303526" cy="566886"/>
            <a:chOff x="0" y="0"/>
            <a:chExt cx="21738035" cy="755848"/>
          </a:xfrm>
        </p:grpSpPr>
        <p:sp>
          <p:nvSpPr>
            <p:cNvPr name="Freeform 9" id="9"/>
            <p:cNvSpPr/>
            <p:nvPr/>
          </p:nvSpPr>
          <p:spPr>
            <a:xfrm flipH="false" flipV="false" rot="0">
              <a:off x="0" y="0"/>
              <a:ext cx="21738034" cy="755848"/>
            </a:xfrm>
            <a:custGeom>
              <a:avLst/>
              <a:gdLst/>
              <a:ahLst/>
              <a:cxnLst/>
              <a:rect r="r" b="b" t="t" l="l"/>
              <a:pathLst>
                <a:path h="755848" w="21738034">
                  <a:moveTo>
                    <a:pt x="0" y="0"/>
                  </a:moveTo>
                  <a:lnTo>
                    <a:pt x="21738034" y="0"/>
                  </a:lnTo>
                  <a:lnTo>
                    <a:pt x="21738034" y="755848"/>
                  </a:lnTo>
                  <a:lnTo>
                    <a:pt x="0" y="755848"/>
                  </a:lnTo>
                  <a:close/>
                </a:path>
              </a:pathLst>
            </a:custGeom>
            <a:solidFill>
              <a:srgbClr val="000000">
                <a:alpha val="0"/>
              </a:srgbClr>
            </a:solidFill>
          </p:spPr>
        </p:sp>
        <p:sp>
          <p:nvSpPr>
            <p:cNvPr name="TextBox 10" id="10"/>
            <p:cNvSpPr txBox="true"/>
            <p:nvPr/>
          </p:nvSpPr>
          <p:spPr>
            <a:xfrm>
              <a:off x="0" y="-133350"/>
              <a:ext cx="21738035" cy="889198"/>
            </a:xfrm>
            <a:prstGeom prst="rect">
              <a:avLst/>
            </a:prstGeom>
          </p:spPr>
          <p:txBody>
            <a:bodyPr anchor="t" rtlCol="false" tIns="0" lIns="0" bIns="0" rIns="0"/>
            <a:lstStyle/>
            <a:p>
              <a:pPr algn="l">
                <a:lnSpc>
                  <a:spcPts val="4437"/>
                </a:lnSpc>
              </a:pPr>
              <a:r>
                <a:rPr lang="en-US" sz="2750">
                  <a:solidFill>
                    <a:srgbClr val="4B4A4A"/>
                  </a:solidFill>
                  <a:latin typeface="Arimo"/>
                  <a:ea typeface="Arimo"/>
                  <a:cs typeface="Arimo"/>
                  <a:sym typeface="Arimo"/>
                </a:rPr>
                <a:t>here is the link to the website</a:t>
              </a:r>
            </a:p>
          </p:txBody>
        </p:sp>
      </p:grpSp>
      <p:grpSp>
        <p:nvGrpSpPr>
          <p:cNvPr name="Group 11" id="11"/>
          <p:cNvGrpSpPr/>
          <p:nvPr/>
        </p:nvGrpSpPr>
        <p:grpSpPr>
          <a:xfrm rot="0">
            <a:off x="992238" y="6086029"/>
            <a:ext cx="16303526" cy="453629"/>
            <a:chOff x="0" y="0"/>
            <a:chExt cx="21738035" cy="604838"/>
          </a:xfrm>
        </p:grpSpPr>
        <p:sp>
          <p:nvSpPr>
            <p:cNvPr name="Freeform 12" id="12"/>
            <p:cNvSpPr/>
            <p:nvPr/>
          </p:nvSpPr>
          <p:spPr>
            <a:xfrm flipH="false" flipV="false" rot="0">
              <a:off x="0" y="0"/>
              <a:ext cx="21738034" cy="604838"/>
            </a:xfrm>
            <a:custGeom>
              <a:avLst/>
              <a:gdLst/>
              <a:ahLst/>
              <a:cxnLst/>
              <a:rect r="r" b="b" t="t" l="l"/>
              <a:pathLst>
                <a:path h="604838" w="21738034">
                  <a:moveTo>
                    <a:pt x="0" y="0"/>
                  </a:moveTo>
                  <a:lnTo>
                    <a:pt x="21738034" y="0"/>
                  </a:lnTo>
                  <a:lnTo>
                    <a:pt x="21738034" y="604838"/>
                  </a:lnTo>
                  <a:lnTo>
                    <a:pt x="0" y="604838"/>
                  </a:lnTo>
                  <a:close/>
                </a:path>
              </a:pathLst>
            </a:custGeom>
            <a:solidFill>
              <a:srgbClr val="000000">
                <a:alpha val="0"/>
              </a:srgbClr>
            </a:solidFill>
          </p:spPr>
        </p:sp>
        <p:sp>
          <p:nvSpPr>
            <p:cNvPr name="TextBox 13" id="13"/>
            <p:cNvSpPr txBox="true"/>
            <p:nvPr/>
          </p:nvSpPr>
          <p:spPr>
            <a:xfrm>
              <a:off x="0" y="-104775"/>
              <a:ext cx="21738035" cy="709613"/>
            </a:xfrm>
            <a:prstGeom prst="rect">
              <a:avLst/>
            </a:prstGeom>
          </p:spPr>
          <p:txBody>
            <a:bodyPr anchor="t" rtlCol="false" tIns="0" lIns="0" bIns="0" rIns="0"/>
            <a:lstStyle/>
            <a:p>
              <a:pPr algn="l">
                <a:lnSpc>
                  <a:spcPts val="3562"/>
                </a:lnSpc>
              </a:pPr>
              <a:r>
                <a:rPr lang="en-US" sz="2187" u="sng">
                  <a:solidFill>
                    <a:srgbClr val="006747"/>
                  </a:solidFill>
                  <a:latin typeface="Arimo"/>
                  <a:ea typeface="Arimo"/>
                  <a:cs typeface="Arimo"/>
                  <a:sym typeface="Arimo"/>
                  <a:hlinkClick r:id="rId4" tooltip="http://localhost/salcc-shirt-admin/index.html"/>
                </a:rPr>
                <a:t>http://localhost/salcc-shirt-admin/index.html</a:t>
              </a:r>
            </a:p>
          </p:txBody>
        </p:sp>
      </p:gr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grpSp>
        <p:nvGrpSpPr>
          <p:cNvPr name="Group 3" id="3"/>
          <p:cNvGrpSpPr/>
          <p:nvPr/>
        </p:nvGrpSpPr>
        <p:grpSpPr>
          <a:xfrm rot="0">
            <a:off x="0" y="0"/>
            <a:ext cx="18288000" cy="10287000"/>
            <a:chOff x="0" y="0"/>
            <a:chExt cx="24384000" cy="13716000"/>
          </a:xfrm>
        </p:grpSpPr>
        <p:sp>
          <p:nvSpPr>
            <p:cNvPr name="Freeform 4" id="4"/>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E5F9F2">
                <a:alpha val="90196"/>
              </a:srgbClr>
            </a:solidFill>
          </p:spPr>
        </p:sp>
      </p:grpSp>
      <p:sp>
        <p:nvSpPr>
          <p:cNvPr name="Freeform 5" id="5" descr="preencoded.png">
            <a:hlinkClick r:id="rId5" tooltip="https://gamma.app/?utm_source=made-with-gamma"/>
          </p:cNvPr>
          <p:cNvSpPr/>
          <p:nvPr/>
        </p:nvSpPr>
        <p:spPr>
          <a:xfrm flipH="false" flipV="false" rot="0">
            <a:off x="16049019" y="9686925"/>
            <a:ext cx="2153256" cy="514350"/>
          </a:xfrm>
          <a:custGeom>
            <a:avLst/>
            <a:gdLst/>
            <a:ahLst/>
            <a:cxnLst/>
            <a:rect r="r" b="b" t="t" l="l"/>
            <a:pathLst>
              <a:path h="514350" w="2153256">
                <a:moveTo>
                  <a:pt x="0" y="0"/>
                </a:moveTo>
                <a:lnTo>
                  <a:pt x="2153256" y="0"/>
                </a:lnTo>
                <a:lnTo>
                  <a:pt x="2153256" y="514350"/>
                </a:lnTo>
                <a:lnTo>
                  <a:pt x="0" y="514350"/>
                </a:lnTo>
                <a:lnTo>
                  <a:pt x="0" y="0"/>
                </a:lnTo>
                <a:close/>
              </a:path>
            </a:pathLst>
          </a:custGeom>
          <a:blipFill>
            <a:blip r:embed="rId4"/>
            <a:stretch>
              <a:fillRect l="0" t="0" r="0" b="0"/>
            </a:stretch>
          </a:blipFill>
        </p:spPr>
      </p:sp>
      <p:sp>
        <p:nvSpPr>
          <p:cNvPr name="Freeform 6" id="6" descr="preencoded.png"/>
          <p:cNvSpPr/>
          <p:nvPr/>
        </p:nvSpPr>
        <p:spPr>
          <a:xfrm flipH="false" flipV="false" rot="0">
            <a:off x="11087100" y="0"/>
            <a:ext cx="7200900" cy="10287000"/>
          </a:xfrm>
          <a:custGeom>
            <a:avLst/>
            <a:gdLst/>
            <a:ahLst/>
            <a:cxnLst/>
            <a:rect r="r" b="b" t="t" l="l"/>
            <a:pathLst>
              <a:path h="10287000" w="7200900">
                <a:moveTo>
                  <a:pt x="0" y="0"/>
                </a:moveTo>
                <a:lnTo>
                  <a:pt x="7200900" y="0"/>
                </a:lnTo>
                <a:lnTo>
                  <a:pt x="7200900" y="10287000"/>
                </a:lnTo>
                <a:lnTo>
                  <a:pt x="0" y="10287000"/>
                </a:lnTo>
                <a:lnTo>
                  <a:pt x="0" y="0"/>
                </a:lnTo>
                <a:close/>
              </a:path>
            </a:pathLst>
          </a:custGeom>
          <a:blipFill>
            <a:blip r:embed="rId6"/>
            <a:stretch>
              <a:fillRect l="0" t="0" r="0" b="0"/>
            </a:stretch>
          </a:blipFill>
        </p:spPr>
      </p:sp>
      <p:grpSp>
        <p:nvGrpSpPr>
          <p:cNvPr name="Group 7" id="7"/>
          <p:cNvGrpSpPr/>
          <p:nvPr/>
        </p:nvGrpSpPr>
        <p:grpSpPr>
          <a:xfrm rot="0">
            <a:off x="2170807" y="2400895"/>
            <a:ext cx="7088237" cy="885974"/>
            <a:chOff x="0" y="0"/>
            <a:chExt cx="9450983" cy="1181298"/>
          </a:xfrm>
        </p:grpSpPr>
        <p:sp>
          <p:nvSpPr>
            <p:cNvPr name="Freeform 8" id="8"/>
            <p:cNvSpPr/>
            <p:nvPr/>
          </p:nvSpPr>
          <p:spPr>
            <a:xfrm flipH="false" flipV="false" rot="0">
              <a:off x="0" y="0"/>
              <a:ext cx="9450984" cy="1181298"/>
            </a:xfrm>
            <a:custGeom>
              <a:avLst/>
              <a:gdLst/>
              <a:ahLst/>
              <a:cxnLst/>
              <a:rect r="r" b="b" t="t" l="l"/>
              <a:pathLst>
                <a:path h="1181298" w="9450984">
                  <a:moveTo>
                    <a:pt x="0" y="0"/>
                  </a:moveTo>
                  <a:lnTo>
                    <a:pt x="9450984" y="0"/>
                  </a:lnTo>
                  <a:lnTo>
                    <a:pt x="9450984" y="1181298"/>
                  </a:lnTo>
                  <a:lnTo>
                    <a:pt x="0" y="1181298"/>
                  </a:lnTo>
                  <a:close/>
                </a:path>
              </a:pathLst>
            </a:custGeom>
            <a:solidFill>
              <a:srgbClr val="000000">
                <a:alpha val="0"/>
              </a:srgbClr>
            </a:solidFill>
          </p:spPr>
        </p:sp>
        <p:sp>
          <p:nvSpPr>
            <p:cNvPr name="TextBox 9" id="9"/>
            <p:cNvSpPr txBox="true"/>
            <p:nvPr/>
          </p:nvSpPr>
          <p:spPr>
            <a:xfrm>
              <a:off x="0" y="-28575"/>
              <a:ext cx="9450983" cy="1209873"/>
            </a:xfrm>
            <a:prstGeom prst="rect">
              <a:avLst/>
            </a:prstGeom>
          </p:spPr>
          <p:txBody>
            <a:bodyPr anchor="t" rtlCol="false" tIns="0" lIns="0" bIns="0" rIns="0"/>
            <a:lstStyle/>
            <a:p>
              <a:pPr algn="ctr">
                <a:lnSpc>
                  <a:spcPts val="6937"/>
                </a:lnSpc>
              </a:pPr>
              <a:r>
                <a:rPr lang="en-US" sz="5562" b="true">
                  <a:solidFill>
                    <a:srgbClr val="006747"/>
                  </a:solidFill>
                  <a:latin typeface="Noto Serif Bold"/>
                  <a:ea typeface="Noto Serif Bold"/>
                  <a:cs typeface="Noto Serif Bold"/>
                  <a:sym typeface="Noto Serif Bold"/>
                </a:rPr>
                <a:t>Introduction </a:t>
              </a:r>
            </a:p>
          </p:txBody>
        </p:sp>
      </p:grpSp>
      <p:grpSp>
        <p:nvGrpSpPr>
          <p:cNvPr name="Group 10" id="10"/>
          <p:cNvGrpSpPr/>
          <p:nvPr/>
        </p:nvGrpSpPr>
        <p:grpSpPr>
          <a:xfrm rot="0">
            <a:off x="992238" y="3712071"/>
            <a:ext cx="9445526" cy="3401317"/>
            <a:chOff x="0" y="0"/>
            <a:chExt cx="12594035" cy="4535090"/>
          </a:xfrm>
        </p:grpSpPr>
        <p:sp>
          <p:nvSpPr>
            <p:cNvPr name="Freeform 11" id="11"/>
            <p:cNvSpPr/>
            <p:nvPr/>
          </p:nvSpPr>
          <p:spPr>
            <a:xfrm flipH="false" flipV="false" rot="0">
              <a:off x="0" y="0"/>
              <a:ext cx="12594035" cy="4535090"/>
            </a:xfrm>
            <a:custGeom>
              <a:avLst/>
              <a:gdLst/>
              <a:ahLst/>
              <a:cxnLst/>
              <a:rect r="r" b="b" t="t" l="l"/>
              <a:pathLst>
                <a:path h="4535090" w="12594035">
                  <a:moveTo>
                    <a:pt x="0" y="0"/>
                  </a:moveTo>
                  <a:lnTo>
                    <a:pt x="12594035" y="0"/>
                  </a:lnTo>
                  <a:lnTo>
                    <a:pt x="12594035" y="4535090"/>
                  </a:lnTo>
                  <a:lnTo>
                    <a:pt x="0" y="4535090"/>
                  </a:lnTo>
                  <a:close/>
                </a:path>
              </a:pathLst>
            </a:custGeom>
            <a:solidFill>
              <a:srgbClr val="000000">
                <a:alpha val="0"/>
              </a:srgbClr>
            </a:solidFill>
          </p:spPr>
        </p:sp>
        <p:sp>
          <p:nvSpPr>
            <p:cNvPr name="TextBox 12" id="12"/>
            <p:cNvSpPr txBox="true"/>
            <p:nvPr/>
          </p:nvSpPr>
          <p:spPr>
            <a:xfrm>
              <a:off x="0" y="-133350"/>
              <a:ext cx="12594035" cy="4668440"/>
            </a:xfrm>
            <a:prstGeom prst="rect">
              <a:avLst/>
            </a:prstGeom>
          </p:spPr>
          <p:txBody>
            <a:bodyPr anchor="t" rtlCol="false" tIns="0" lIns="0" bIns="0" rIns="0"/>
            <a:lstStyle/>
            <a:p>
              <a:pPr algn="l">
                <a:lnSpc>
                  <a:spcPts val="4437"/>
                </a:lnSpc>
              </a:pPr>
              <a:r>
                <a:rPr lang="en-US" sz="2750">
                  <a:solidFill>
                    <a:srgbClr val="4B4A4A"/>
                  </a:solidFill>
                  <a:latin typeface="Arimo"/>
                  <a:ea typeface="Arimo"/>
                  <a:cs typeface="Arimo"/>
                  <a:sym typeface="Arimo"/>
                </a:rPr>
                <a:t>This website was created due to the fact that Students often encountered uncertainty when purchasing school shirts, not knowing whether their preferred size and color were available before purchasing. This caused delays and dissatisfaction when using the receipt to go pick up the shirts.</a:t>
              </a:r>
            </a:p>
          </p:txBody>
        </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grpSp>
        <p:nvGrpSpPr>
          <p:cNvPr name="Group 3" id="3"/>
          <p:cNvGrpSpPr/>
          <p:nvPr/>
        </p:nvGrpSpPr>
        <p:grpSpPr>
          <a:xfrm rot="0">
            <a:off x="0" y="0"/>
            <a:ext cx="18288000" cy="10287000"/>
            <a:chOff x="0" y="0"/>
            <a:chExt cx="24384000" cy="13716000"/>
          </a:xfrm>
        </p:grpSpPr>
        <p:sp>
          <p:nvSpPr>
            <p:cNvPr name="Freeform 4" id="4"/>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E5F9F2">
                <a:alpha val="90196"/>
              </a:srgbClr>
            </a:solidFill>
          </p:spPr>
        </p:sp>
      </p:grpSp>
      <p:grpSp>
        <p:nvGrpSpPr>
          <p:cNvPr name="Group 5" id="5"/>
          <p:cNvGrpSpPr/>
          <p:nvPr/>
        </p:nvGrpSpPr>
        <p:grpSpPr>
          <a:xfrm rot="0">
            <a:off x="992238" y="3566666"/>
            <a:ext cx="11469291" cy="885974"/>
            <a:chOff x="0" y="0"/>
            <a:chExt cx="15292388" cy="1181298"/>
          </a:xfrm>
        </p:grpSpPr>
        <p:sp>
          <p:nvSpPr>
            <p:cNvPr name="Freeform 6" id="6"/>
            <p:cNvSpPr/>
            <p:nvPr/>
          </p:nvSpPr>
          <p:spPr>
            <a:xfrm flipH="false" flipV="false" rot="0">
              <a:off x="0" y="0"/>
              <a:ext cx="15292389" cy="1181298"/>
            </a:xfrm>
            <a:custGeom>
              <a:avLst/>
              <a:gdLst/>
              <a:ahLst/>
              <a:cxnLst/>
              <a:rect r="r" b="b" t="t" l="l"/>
              <a:pathLst>
                <a:path h="1181298" w="15292389">
                  <a:moveTo>
                    <a:pt x="0" y="0"/>
                  </a:moveTo>
                  <a:lnTo>
                    <a:pt x="15292389" y="0"/>
                  </a:lnTo>
                  <a:lnTo>
                    <a:pt x="15292389" y="1181298"/>
                  </a:lnTo>
                  <a:lnTo>
                    <a:pt x="0" y="1181298"/>
                  </a:lnTo>
                  <a:close/>
                </a:path>
              </a:pathLst>
            </a:custGeom>
            <a:solidFill>
              <a:srgbClr val="000000">
                <a:alpha val="0"/>
              </a:srgbClr>
            </a:solidFill>
          </p:spPr>
        </p:sp>
        <p:sp>
          <p:nvSpPr>
            <p:cNvPr name="TextBox 7" id="7"/>
            <p:cNvSpPr txBox="true"/>
            <p:nvPr/>
          </p:nvSpPr>
          <p:spPr>
            <a:xfrm>
              <a:off x="0" y="-28575"/>
              <a:ext cx="15292388" cy="1209873"/>
            </a:xfrm>
            <a:prstGeom prst="rect">
              <a:avLst/>
            </a:prstGeom>
          </p:spPr>
          <p:txBody>
            <a:bodyPr anchor="t" rtlCol="false" tIns="0" lIns="0" bIns="0" rIns="0"/>
            <a:lstStyle/>
            <a:p>
              <a:pPr algn="l">
                <a:lnSpc>
                  <a:spcPts val="6937"/>
                </a:lnSpc>
              </a:pPr>
              <a:r>
                <a:rPr lang="en-US" sz="5562" b="true">
                  <a:solidFill>
                    <a:srgbClr val="006747"/>
                  </a:solidFill>
                  <a:latin typeface="Noto Serif Bold"/>
                  <a:ea typeface="Noto Serif Bold"/>
                  <a:cs typeface="Noto Serif Bold"/>
                  <a:sym typeface="Noto Serif Bold"/>
                </a:rPr>
                <a:t>How this website came to mind!</a:t>
              </a:r>
            </a:p>
          </p:txBody>
        </p:sp>
      </p:grpSp>
      <p:grpSp>
        <p:nvGrpSpPr>
          <p:cNvPr name="Group 8" id="8"/>
          <p:cNvGrpSpPr/>
          <p:nvPr/>
        </p:nvGrpSpPr>
        <p:grpSpPr>
          <a:xfrm rot="0">
            <a:off x="992238" y="5019675"/>
            <a:ext cx="16303526" cy="1700659"/>
            <a:chOff x="0" y="0"/>
            <a:chExt cx="21738035" cy="2267545"/>
          </a:xfrm>
        </p:grpSpPr>
        <p:sp>
          <p:nvSpPr>
            <p:cNvPr name="Freeform 9" id="9"/>
            <p:cNvSpPr/>
            <p:nvPr/>
          </p:nvSpPr>
          <p:spPr>
            <a:xfrm flipH="false" flipV="false" rot="0">
              <a:off x="0" y="0"/>
              <a:ext cx="21738034" cy="2267545"/>
            </a:xfrm>
            <a:custGeom>
              <a:avLst/>
              <a:gdLst/>
              <a:ahLst/>
              <a:cxnLst/>
              <a:rect r="r" b="b" t="t" l="l"/>
              <a:pathLst>
                <a:path h="2267545" w="21738034">
                  <a:moveTo>
                    <a:pt x="0" y="0"/>
                  </a:moveTo>
                  <a:lnTo>
                    <a:pt x="21738034" y="0"/>
                  </a:lnTo>
                  <a:lnTo>
                    <a:pt x="21738034" y="2267545"/>
                  </a:lnTo>
                  <a:lnTo>
                    <a:pt x="0" y="2267545"/>
                  </a:lnTo>
                  <a:close/>
                </a:path>
              </a:pathLst>
            </a:custGeom>
            <a:solidFill>
              <a:srgbClr val="000000">
                <a:alpha val="0"/>
              </a:srgbClr>
            </a:solidFill>
          </p:spPr>
        </p:sp>
        <p:sp>
          <p:nvSpPr>
            <p:cNvPr name="TextBox 10" id="10"/>
            <p:cNvSpPr txBox="true"/>
            <p:nvPr/>
          </p:nvSpPr>
          <p:spPr>
            <a:xfrm>
              <a:off x="0" y="-133350"/>
              <a:ext cx="21738035" cy="2400895"/>
            </a:xfrm>
            <a:prstGeom prst="rect">
              <a:avLst/>
            </a:prstGeom>
          </p:spPr>
          <p:txBody>
            <a:bodyPr anchor="t" rtlCol="false" tIns="0" lIns="0" bIns="0" rIns="0"/>
            <a:lstStyle/>
            <a:p>
              <a:pPr algn="l">
                <a:lnSpc>
                  <a:spcPts val="4437"/>
                </a:lnSpc>
              </a:pPr>
              <a:r>
                <a:rPr lang="en-US" sz="2750">
                  <a:solidFill>
                    <a:srgbClr val="4B4A4A"/>
                  </a:solidFill>
                  <a:latin typeface="Arimo"/>
                  <a:ea typeface="Arimo"/>
                  <a:cs typeface="Arimo"/>
                  <a:sym typeface="Arimo"/>
                </a:rPr>
                <a:t>I myself had this problem when i was trying to purchase new shirts one semester where i had to take the receipt for the </a:t>
              </a:r>
              <a:r>
                <a:rPr lang="en-US" b="true" sz="2750" u="sng">
                  <a:solidFill>
                    <a:srgbClr val="F44444"/>
                  </a:solidFill>
                  <a:latin typeface="Arimo Bold"/>
                  <a:ea typeface="Arimo Bold"/>
                  <a:cs typeface="Arimo Bold"/>
                  <a:sym typeface="Arimo Bold"/>
                </a:rPr>
                <a:t>ALREADY PAID </a:t>
              </a:r>
              <a:r>
                <a:rPr lang="en-US" sz="2750">
                  <a:solidFill>
                    <a:srgbClr val="4B4A4A"/>
                  </a:solidFill>
                  <a:latin typeface="Arimo"/>
                  <a:ea typeface="Arimo"/>
                  <a:cs typeface="Arimo"/>
                  <a:sym typeface="Arimo"/>
                </a:rPr>
                <a:t>for shirts and make a quick on feet decision on which colour and size i wanted. </a:t>
              </a:r>
            </a:p>
          </p:txBody>
        </p:sp>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grpSp>
        <p:nvGrpSpPr>
          <p:cNvPr name="Group 3" id="3"/>
          <p:cNvGrpSpPr/>
          <p:nvPr/>
        </p:nvGrpSpPr>
        <p:grpSpPr>
          <a:xfrm rot="0">
            <a:off x="0" y="0"/>
            <a:ext cx="18288000" cy="10287000"/>
            <a:chOff x="0" y="0"/>
            <a:chExt cx="24384000" cy="13716000"/>
          </a:xfrm>
        </p:grpSpPr>
        <p:sp>
          <p:nvSpPr>
            <p:cNvPr name="Freeform 4" id="4"/>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E5F9F2">
                <a:alpha val="90196"/>
              </a:srgbClr>
            </a:solidFill>
          </p:spPr>
        </p:sp>
      </p:grpSp>
      <p:sp>
        <p:nvSpPr>
          <p:cNvPr name="Freeform 5" id="5" descr="preencoded.png">
            <a:hlinkClick r:id="rId5" tooltip="https://gamma.app/?utm_source=made-with-gamma"/>
          </p:cNvPr>
          <p:cNvSpPr/>
          <p:nvPr/>
        </p:nvSpPr>
        <p:spPr>
          <a:xfrm flipH="false" flipV="false" rot="0">
            <a:off x="16049019" y="9686925"/>
            <a:ext cx="2153256" cy="514350"/>
          </a:xfrm>
          <a:custGeom>
            <a:avLst/>
            <a:gdLst/>
            <a:ahLst/>
            <a:cxnLst/>
            <a:rect r="r" b="b" t="t" l="l"/>
            <a:pathLst>
              <a:path h="514350" w="2153256">
                <a:moveTo>
                  <a:pt x="0" y="0"/>
                </a:moveTo>
                <a:lnTo>
                  <a:pt x="2153256" y="0"/>
                </a:lnTo>
                <a:lnTo>
                  <a:pt x="2153256" y="514350"/>
                </a:lnTo>
                <a:lnTo>
                  <a:pt x="0" y="514350"/>
                </a:lnTo>
                <a:lnTo>
                  <a:pt x="0" y="0"/>
                </a:lnTo>
                <a:close/>
              </a:path>
            </a:pathLst>
          </a:custGeom>
          <a:blipFill>
            <a:blip r:embed="rId4"/>
            <a:stretch>
              <a:fillRect l="0" t="0" r="0" b="0"/>
            </a:stretch>
          </a:blipFill>
        </p:spPr>
      </p:sp>
      <p:sp>
        <p:nvSpPr>
          <p:cNvPr name="Freeform 6" id="6" descr="preencoded.png"/>
          <p:cNvSpPr/>
          <p:nvPr/>
        </p:nvSpPr>
        <p:spPr>
          <a:xfrm flipH="false" flipV="false" rot="0">
            <a:off x="11087100" y="0"/>
            <a:ext cx="7200900" cy="10287000"/>
          </a:xfrm>
          <a:custGeom>
            <a:avLst/>
            <a:gdLst/>
            <a:ahLst/>
            <a:cxnLst/>
            <a:rect r="r" b="b" t="t" l="l"/>
            <a:pathLst>
              <a:path h="10287000" w="7200900">
                <a:moveTo>
                  <a:pt x="0" y="0"/>
                </a:moveTo>
                <a:lnTo>
                  <a:pt x="7200900" y="0"/>
                </a:lnTo>
                <a:lnTo>
                  <a:pt x="7200900" y="10287000"/>
                </a:lnTo>
                <a:lnTo>
                  <a:pt x="0" y="10287000"/>
                </a:lnTo>
                <a:lnTo>
                  <a:pt x="0" y="0"/>
                </a:lnTo>
                <a:close/>
              </a:path>
            </a:pathLst>
          </a:custGeom>
          <a:blipFill>
            <a:blip r:embed="rId6"/>
            <a:stretch>
              <a:fillRect l="0" t="0" r="0" b="0"/>
            </a:stretch>
          </a:blipFill>
        </p:spPr>
      </p:sp>
      <p:grpSp>
        <p:nvGrpSpPr>
          <p:cNvPr name="Group 7" id="7"/>
          <p:cNvGrpSpPr/>
          <p:nvPr/>
        </p:nvGrpSpPr>
        <p:grpSpPr>
          <a:xfrm rot="0">
            <a:off x="992238" y="3194596"/>
            <a:ext cx="9445526" cy="1771947"/>
            <a:chOff x="0" y="0"/>
            <a:chExt cx="12594035" cy="2362597"/>
          </a:xfrm>
        </p:grpSpPr>
        <p:sp>
          <p:nvSpPr>
            <p:cNvPr name="Freeform 8" id="8"/>
            <p:cNvSpPr/>
            <p:nvPr/>
          </p:nvSpPr>
          <p:spPr>
            <a:xfrm flipH="false" flipV="false" rot="0">
              <a:off x="0" y="0"/>
              <a:ext cx="12594035" cy="2362597"/>
            </a:xfrm>
            <a:custGeom>
              <a:avLst/>
              <a:gdLst/>
              <a:ahLst/>
              <a:cxnLst/>
              <a:rect r="r" b="b" t="t" l="l"/>
              <a:pathLst>
                <a:path h="2362597" w="12594035">
                  <a:moveTo>
                    <a:pt x="0" y="0"/>
                  </a:moveTo>
                  <a:lnTo>
                    <a:pt x="12594035" y="0"/>
                  </a:lnTo>
                  <a:lnTo>
                    <a:pt x="12594035" y="2362597"/>
                  </a:lnTo>
                  <a:lnTo>
                    <a:pt x="0" y="2362597"/>
                  </a:lnTo>
                  <a:close/>
                </a:path>
              </a:pathLst>
            </a:custGeom>
            <a:solidFill>
              <a:srgbClr val="000000">
                <a:alpha val="0"/>
              </a:srgbClr>
            </a:solidFill>
          </p:spPr>
        </p:sp>
        <p:sp>
          <p:nvSpPr>
            <p:cNvPr name="TextBox 9" id="9"/>
            <p:cNvSpPr txBox="true"/>
            <p:nvPr/>
          </p:nvSpPr>
          <p:spPr>
            <a:xfrm>
              <a:off x="0" y="-28575"/>
              <a:ext cx="12594035" cy="2391172"/>
            </a:xfrm>
            <a:prstGeom prst="rect">
              <a:avLst/>
            </a:prstGeom>
          </p:spPr>
          <p:txBody>
            <a:bodyPr anchor="t" rtlCol="false" tIns="0" lIns="0" bIns="0" rIns="0"/>
            <a:lstStyle/>
            <a:p>
              <a:pPr algn="l">
                <a:lnSpc>
                  <a:spcPts val="6937"/>
                </a:lnSpc>
              </a:pPr>
              <a:r>
                <a:rPr lang="en-US" sz="5562" b="true">
                  <a:solidFill>
                    <a:srgbClr val="006747"/>
                  </a:solidFill>
                  <a:latin typeface="Noto Serif Bold"/>
                  <a:ea typeface="Noto Serif Bold"/>
                  <a:cs typeface="Noto Serif Bold"/>
                  <a:sym typeface="Noto Serif Bold"/>
                </a:rPr>
                <a:t>How this website came to mind! (continued)</a:t>
              </a:r>
            </a:p>
          </p:txBody>
        </p:sp>
      </p:grpSp>
      <p:grpSp>
        <p:nvGrpSpPr>
          <p:cNvPr name="Group 10" id="10"/>
          <p:cNvGrpSpPr/>
          <p:nvPr/>
        </p:nvGrpSpPr>
        <p:grpSpPr>
          <a:xfrm rot="0">
            <a:off x="992238" y="5391745"/>
            <a:ext cx="9445526" cy="1700659"/>
            <a:chOff x="0" y="0"/>
            <a:chExt cx="12594035" cy="2267545"/>
          </a:xfrm>
        </p:grpSpPr>
        <p:sp>
          <p:nvSpPr>
            <p:cNvPr name="Freeform 11" id="11"/>
            <p:cNvSpPr/>
            <p:nvPr/>
          </p:nvSpPr>
          <p:spPr>
            <a:xfrm flipH="false" flipV="false" rot="0">
              <a:off x="0" y="0"/>
              <a:ext cx="12594035" cy="2267545"/>
            </a:xfrm>
            <a:custGeom>
              <a:avLst/>
              <a:gdLst/>
              <a:ahLst/>
              <a:cxnLst/>
              <a:rect r="r" b="b" t="t" l="l"/>
              <a:pathLst>
                <a:path h="2267545" w="12594035">
                  <a:moveTo>
                    <a:pt x="0" y="0"/>
                  </a:moveTo>
                  <a:lnTo>
                    <a:pt x="12594035" y="0"/>
                  </a:lnTo>
                  <a:lnTo>
                    <a:pt x="12594035" y="2267545"/>
                  </a:lnTo>
                  <a:lnTo>
                    <a:pt x="0" y="2267545"/>
                  </a:lnTo>
                  <a:close/>
                </a:path>
              </a:pathLst>
            </a:custGeom>
            <a:solidFill>
              <a:srgbClr val="000000">
                <a:alpha val="0"/>
              </a:srgbClr>
            </a:solidFill>
          </p:spPr>
        </p:sp>
        <p:sp>
          <p:nvSpPr>
            <p:cNvPr name="TextBox 12" id="12"/>
            <p:cNvSpPr txBox="true"/>
            <p:nvPr/>
          </p:nvSpPr>
          <p:spPr>
            <a:xfrm>
              <a:off x="0" y="-133350"/>
              <a:ext cx="12594035" cy="2400895"/>
            </a:xfrm>
            <a:prstGeom prst="rect">
              <a:avLst/>
            </a:prstGeom>
          </p:spPr>
          <p:txBody>
            <a:bodyPr anchor="t" rtlCol="false" tIns="0" lIns="0" bIns="0" rIns="0"/>
            <a:lstStyle/>
            <a:p>
              <a:pPr algn="l">
                <a:lnSpc>
                  <a:spcPts val="4437"/>
                </a:lnSpc>
              </a:pPr>
              <a:r>
                <a:rPr lang="en-US" sz="2750">
                  <a:solidFill>
                    <a:srgbClr val="4B4A4A"/>
                  </a:solidFill>
                  <a:latin typeface="Arimo"/>
                  <a:ea typeface="Arimo"/>
                  <a:cs typeface="Arimo"/>
                  <a:sym typeface="Arimo"/>
                </a:rPr>
                <a:t>This posed a  question, what if i already had all the colours from the previous semesters. Wouldn't the money i spent buying the new shirts be used for nothing </a:t>
              </a:r>
            </a:p>
          </p:txBody>
        </p:sp>
      </p:gr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grpSp>
        <p:nvGrpSpPr>
          <p:cNvPr name="Group 3" id="3"/>
          <p:cNvGrpSpPr/>
          <p:nvPr/>
        </p:nvGrpSpPr>
        <p:grpSpPr>
          <a:xfrm rot="0">
            <a:off x="0" y="0"/>
            <a:ext cx="18288000" cy="10287000"/>
            <a:chOff x="0" y="0"/>
            <a:chExt cx="24384000" cy="13716000"/>
          </a:xfrm>
        </p:grpSpPr>
        <p:sp>
          <p:nvSpPr>
            <p:cNvPr name="Freeform 4" id="4"/>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E5F9F2">
                <a:alpha val="90196"/>
              </a:srgbClr>
            </a:solidFill>
          </p:spPr>
        </p:sp>
      </p:grpSp>
      <p:sp>
        <p:nvSpPr>
          <p:cNvPr name="Freeform 5" id="5" descr="preencoded.png"/>
          <p:cNvSpPr/>
          <p:nvPr/>
        </p:nvSpPr>
        <p:spPr>
          <a:xfrm flipH="false" flipV="false" rot="0">
            <a:off x="0" y="0"/>
            <a:ext cx="7200900" cy="10287000"/>
          </a:xfrm>
          <a:custGeom>
            <a:avLst/>
            <a:gdLst/>
            <a:ahLst/>
            <a:cxnLst/>
            <a:rect r="r" b="b" t="t" l="l"/>
            <a:pathLst>
              <a:path h="10287000" w="7200900">
                <a:moveTo>
                  <a:pt x="0" y="0"/>
                </a:moveTo>
                <a:lnTo>
                  <a:pt x="7200900" y="0"/>
                </a:lnTo>
                <a:lnTo>
                  <a:pt x="7200900" y="10287000"/>
                </a:lnTo>
                <a:lnTo>
                  <a:pt x="0" y="10287000"/>
                </a:lnTo>
                <a:lnTo>
                  <a:pt x="0" y="0"/>
                </a:lnTo>
                <a:close/>
              </a:path>
            </a:pathLst>
          </a:custGeom>
          <a:blipFill>
            <a:blip r:embed="rId4"/>
            <a:stretch>
              <a:fillRect l="0" t="0" r="0" b="0"/>
            </a:stretch>
          </a:blipFill>
        </p:spPr>
      </p:sp>
      <p:grpSp>
        <p:nvGrpSpPr>
          <p:cNvPr name="Group 6" id="6"/>
          <p:cNvGrpSpPr/>
          <p:nvPr/>
        </p:nvGrpSpPr>
        <p:grpSpPr>
          <a:xfrm rot="0">
            <a:off x="7850237" y="1628775"/>
            <a:ext cx="7088237" cy="885974"/>
            <a:chOff x="0" y="0"/>
            <a:chExt cx="9450983" cy="1181298"/>
          </a:xfrm>
        </p:grpSpPr>
        <p:sp>
          <p:nvSpPr>
            <p:cNvPr name="Freeform 7" id="7"/>
            <p:cNvSpPr/>
            <p:nvPr/>
          </p:nvSpPr>
          <p:spPr>
            <a:xfrm flipH="false" flipV="false" rot="0">
              <a:off x="0" y="0"/>
              <a:ext cx="9450984" cy="1181298"/>
            </a:xfrm>
            <a:custGeom>
              <a:avLst/>
              <a:gdLst/>
              <a:ahLst/>
              <a:cxnLst/>
              <a:rect r="r" b="b" t="t" l="l"/>
              <a:pathLst>
                <a:path h="1181298" w="9450984">
                  <a:moveTo>
                    <a:pt x="0" y="0"/>
                  </a:moveTo>
                  <a:lnTo>
                    <a:pt x="9450984" y="0"/>
                  </a:lnTo>
                  <a:lnTo>
                    <a:pt x="9450984" y="1181298"/>
                  </a:lnTo>
                  <a:lnTo>
                    <a:pt x="0" y="1181298"/>
                  </a:lnTo>
                  <a:close/>
                </a:path>
              </a:pathLst>
            </a:custGeom>
            <a:solidFill>
              <a:srgbClr val="000000">
                <a:alpha val="0"/>
              </a:srgbClr>
            </a:solidFill>
          </p:spPr>
        </p:sp>
        <p:sp>
          <p:nvSpPr>
            <p:cNvPr name="TextBox 8" id="8"/>
            <p:cNvSpPr txBox="true"/>
            <p:nvPr/>
          </p:nvSpPr>
          <p:spPr>
            <a:xfrm>
              <a:off x="0" y="-28575"/>
              <a:ext cx="9450983" cy="1209873"/>
            </a:xfrm>
            <a:prstGeom prst="rect">
              <a:avLst/>
            </a:prstGeom>
          </p:spPr>
          <p:txBody>
            <a:bodyPr anchor="t" rtlCol="false" tIns="0" lIns="0" bIns="0" rIns="0"/>
            <a:lstStyle/>
            <a:p>
              <a:pPr algn="l">
                <a:lnSpc>
                  <a:spcPts val="6937"/>
                </a:lnSpc>
              </a:pPr>
              <a:r>
                <a:rPr lang="en-US" sz="5562" b="true">
                  <a:solidFill>
                    <a:srgbClr val="006747"/>
                  </a:solidFill>
                  <a:latin typeface="Noto Serif Bold"/>
                  <a:ea typeface="Noto Serif Bold"/>
                  <a:cs typeface="Noto Serif Bold"/>
                  <a:sym typeface="Noto Serif Bold"/>
                </a:rPr>
                <a:t>The solution </a:t>
              </a:r>
            </a:p>
          </p:txBody>
        </p:sp>
      </p:grpSp>
      <p:grpSp>
        <p:nvGrpSpPr>
          <p:cNvPr name="Group 9" id="9"/>
          <p:cNvGrpSpPr/>
          <p:nvPr/>
        </p:nvGrpSpPr>
        <p:grpSpPr>
          <a:xfrm rot="0">
            <a:off x="7850237" y="2939951"/>
            <a:ext cx="9445526" cy="1700659"/>
            <a:chOff x="0" y="0"/>
            <a:chExt cx="12594035" cy="2267545"/>
          </a:xfrm>
        </p:grpSpPr>
        <p:sp>
          <p:nvSpPr>
            <p:cNvPr name="Freeform 10" id="10"/>
            <p:cNvSpPr/>
            <p:nvPr/>
          </p:nvSpPr>
          <p:spPr>
            <a:xfrm flipH="false" flipV="false" rot="0">
              <a:off x="0" y="0"/>
              <a:ext cx="12594035" cy="2267545"/>
            </a:xfrm>
            <a:custGeom>
              <a:avLst/>
              <a:gdLst/>
              <a:ahLst/>
              <a:cxnLst/>
              <a:rect r="r" b="b" t="t" l="l"/>
              <a:pathLst>
                <a:path h="2267545" w="12594035">
                  <a:moveTo>
                    <a:pt x="0" y="0"/>
                  </a:moveTo>
                  <a:lnTo>
                    <a:pt x="12594035" y="0"/>
                  </a:lnTo>
                  <a:lnTo>
                    <a:pt x="12594035" y="2267545"/>
                  </a:lnTo>
                  <a:lnTo>
                    <a:pt x="0" y="2267545"/>
                  </a:lnTo>
                  <a:close/>
                </a:path>
              </a:pathLst>
            </a:custGeom>
            <a:solidFill>
              <a:srgbClr val="000000">
                <a:alpha val="0"/>
              </a:srgbClr>
            </a:solidFill>
          </p:spPr>
        </p:sp>
        <p:sp>
          <p:nvSpPr>
            <p:cNvPr name="TextBox 11" id="11"/>
            <p:cNvSpPr txBox="true"/>
            <p:nvPr/>
          </p:nvSpPr>
          <p:spPr>
            <a:xfrm>
              <a:off x="0" y="-133350"/>
              <a:ext cx="12594035" cy="2400895"/>
            </a:xfrm>
            <a:prstGeom prst="rect">
              <a:avLst/>
            </a:prstGeom>
          </p:spPr>
          <p:txBody>
            <a:bodyPr anchor="t" rtlCol="false" tIns="0" lIns="0" bIns="0" rIns="0"/>
            <a:lstStyle/>
            <a:p>
              <a:pPr algn="l">
                <a:lnSpc>
                  <a:spcPts val="4437"/>
                </a:lnSpc>
              </a:pPr>
              <a:r>
                <a:rPr lang="en-US" sz="2750">
                  <a:solidFill>
                    <a:srgbClr val="4B4A4A"/>
                  </a:solidFill>
                  <a:latin typeface="Arimo"/>
                  <a:ea typeface="Arimo"/>
                  <a:cs typeface="Arimo"/>
                  <a:sym typeface="Arimo"/>
                </a:rPr>
                <a:t>The solution that came to mind was what if i created a website that acted like a real-time stock checker for students: </a:t>
              </a:r>
            </a:p>
          </p:txBody>
        </p:sp>
      </p:grpSp>
      <p:grpSp>
        <p:nvGrpSpPr>
          <p:cNvPr name="Group 12" id="12"/>
          <p:cNvGrpSpPr/>
          <p:nvPr/>
        </p:nvGrpSpPr>
        <p:grpSpPr>
          <a:xfrm rot="0">
            <a:off x="7850237" y="4959549"/>
            <a:ext cx="9445526" cy="1133772"/>
            <a:chOff x="0" y="0"/>
            <a:chExt cx="12594035" cy="1511697"/>
          </a:xfrm>
        </p:grpSpPr>
        <p:sp>
          <p:nvSpPr>
            <p:cNvPr name="Freeform 13" id="13"/>
            <p:cNvSpPr/>
            <p:nvPr/>
          </p:nvSpPr>
          <p:spPr>
            <a:xfrm flipH="false" flipV="false" rot="0">
              <a:off x="0" y="0"/>
              <a:ext cx="12594035" cy="1511697"/>
            </a:xfrm>
            <a:custGeom>
              <a:avLst/>
              <a:gdLst/>
              <a:ahLst/>
              <a:cxnLst/>
              <a:rect r="r" b="b" t="t" l="l"/>
              <a:pathLst>
                <a:path h="1511697" w="12594035">
                  <a:moveTo>
                    <a:pt x="0" y="0"/>
                  </a:moveTo>
                  <a:lnTo>
                    <a:pt x="12594035" y="0"/>
                  </a:lnTo>
                  <a:lnTo>
                    <a:pt x="12594035" y="1511697"/>
                  </a:lnTo>
                  <a:lnTo>
                    <a:pt x="0" y="1511697"/>
                  </a:lnTo>
                  <a:close/>
                </a:path>
              </a:pathLst>
            </a:custGeom>
            <a:solidFill>
              <a:srgbClr val="000000">
                <a:alpha val="0"/>
              </a:srgbClr>
            </a:solidFill>
          </p:spPr>
        </p:sp>
        <p:sp>
          <p:nvSpPr>
            <p:cNvPr name="TextBox 14" id="14"/>
            <p:cNvSpPr txBox="true"/>
            <p:nvPr/>
          </p:nvSpPr>
          <p:spPr>
            <a:xfrm>
              <a:off x="0" y="-104775"/>
              <a:ext cx="12594035" cy="1616472"/>
            </a:xfrm>
            <a:prstGeom prst="rect">
              <a:avLst/>
            </a:prstGeom>
          </p:spPr>
          <p:txBody>
            <a:bodyPr anchor="t" rtlCol="false" tIns="0" lIns="0" bIns="0" rIns="0"/>
            <a:lstStyle/>
            <a:p>
              <a:pPr algn="l" marL="329902" indent="-164951" lvl="1">
                <a:lnSpc>
                  <a:spcPts val="3562"/>
                </a:lnSpc>
                <a:buAutoNum type="arabicPeriod" startAt="1"/>
              </a:pPr>
              <a:r>
                <a:rPr lang="en-US" sz="2187">
                  <a:solidFill>
                    <a:srgbClr val="4B4A4A"/>
                  </a:solidFill>
                  <a:latin typeface="Arimo"/>
                  <a:ea typeface="Arimo"/>
                  <a:cs typeface="Arimo"/>
                  <a:sym typeface="Arimo"/>
                </a:rPr>
                <a:t>To see what colours and sizes are in stock before purchasing</a:t>
              </a:r>
            </a:p>
          </p:txBody>
        </p:sp>
      </p:grpSp>
      <p:grpSp>
        <p:nvGrpSpPr>
          <p:cNvPr name="Group 15" id="15"/>
          <p:cNvGrpSpPr/>
          <p:nvPr/>
        </p:nvGrpSpPr>
        <p:grpSpPr>
          <a:xfrm rot="0">
            <a:off x="7850237" y="6192441"/>
            <a:ext cx="9445526" cy="566886"/>
            <a:chOff x="0" y="0"/>
            <a:chExt cx="12594035" cy="755848"/>
          </a:xfrm>
        </p:grpSpPr>
        <p:sp>
          <p:nvSpPr>
            <p:cNvPr name="Freeform 16" id="16"/>
            <p:cNvSpPr/>
            <p:nvPr/>
          </p:nvSpPr>
          <p:spPr>
            <a:xfrm flipH="false" flipV="false" rot="0">
              <a:off x="0" y="0"/>
              <a:ext cx="12594035" cy="755848"/>
            </a:xfrm>
            <a:custGeom>
              <a:avLst/>
              <a:gdLst/>
              <a:ahLst/>
              <a:cxnLst/>
              <a:rect r="r" b="b" t="t" l="l"/>
              <a:pathLst>
                <a:path h="755848" w="12594035">
                  <a:moveTo>
                    <a:pt x="0" y="0"/>
                  </a:moveTo>
                  <a:lnTo>
                    <a:pt x="12594035" y="0"/>
                  </a:lnTo>
                  <a:lnTo>
                    <a:pt x="12594035" y="755848"/>
                  </a:lnTo>
                  <a:lnTo>
                    <a:pt x="0" y="755848"/>
                  </a:lnTo>
                  <a:close/>
                </a:path>
              </a:pathLst>
            </a:custGeom>
            <a:solidFill>
              <a:srgbClr val="000000">
                <a:alpha val="0"/>
              </a:srgbClr>
            </a:solidFill>
          </p:spPr>
        </p:sp>
        <p:sp>
          <p:nvSpPr>
            <p:cNvPr name="TextBox 17" id="17"/>
            <p:cNvSpPr txBox="true"/>
            <p:nvPr/>
          </p:nvSpPr>
          <p:spPr>
            <a:xfrm>
              <a:off x="0" y="-104775"/>
              <a:ext cx="12594035" cy="860623"/>
            </a:xfrm>
            <a:prstGeom prst="rect">
              <a:avLst/>
            </a:prstGeom>
          </p:spPr>
          <p:txBody>
            <a:bodyPr anchor="t" rtlCol="false" tIns="0" lIns="0" bIns="0" rIns="0"/>
            <a:lstStyle/>
            <a:p>
              <a:pPr algn="l" marL="329902" indent="-164951" lvl="1">
                <a:lnSpc>
                  <a:spcPts val="3562"/>
                </a:lnSpc>
                <a:buAutoNum type="arabicPeriod" startAt="1"/>
              </a:pPr>
              <a:r>
                <a:rPr lang="en-US" sz="2187">
                  <a:solidFill>
                    <a:srgbClr val="4B4A4A"/>
                  </a:solidFill>
                  <a:latin typeface="Arimo"/>
                  <a:ea typeface="Arimo"/>
                  <a:cs typeface="Arimo"/>
                  <a:sym typeface="Arimo"/>
                </a:rPr>
                <a:t>To simplify the shirt purchasing system for students</a:t>
              </a:r>
            </a:p>
          </p:txBody>
        </p:sp>
      </p:grpSp>
      <p:grpSp>
        <p:nvGrpSpPr>
          <p:cNvPr name="Group 18" id="18"/>
          <p:cNvGrpSpPr/>
          <p:nvPr/>
        </p:nvGrpSpPr>
        <p:grpSpPr>
          <a:xfrm rot="0">
            <a:off x="7850237" y="6858446"/>
            <a:ext cx="9445526" cy="566886"/>
            <a:chOff x="0" y="0"/>
            <a:chExt cx="12594035" cy="755848"/>
          </a:xfrm>
        </p:grpSpPr>
        <p:sp>
          <p:nvSpPr>
            <p:cNvPr name="Freeform 19" id="19"/>
            <p:cNvSpPr/>
            <p:nvPr/>
          </p:nvSpPr>
          <p:spPr>
            <a:xfrm flipH="false" flipV="false" rot="0">
              <a:off x="0" y="0"/>
              <a:ext cx="12594035" cy="755848"/>
            </a:xfrm>
            <a:custGeom>
              <a:avLst/>
              <a:gdLst/>
              <a:ahLst/>
              <a:cxnLst/>
              <a:rect r="r" b="b" t="t" l="l"/>
              <a:pathLst>
                <a:path h="755848" w="12594035">
                  <a:moveTo>
                    <a:pt x="0" y="0"/>
                  </a:moveTo>
                  <a:lnTo>
                    <a:pt x="12594035" y="0"/>
                  </a:lnTo>
                  <a:lnTo>
                    <a:pt x="12594035" y="755848"/>
                  </a:lnTo>
                  <a:lnTo>
                    <a:pt x="0" y="755848"/>
                  </a:lnTo>
                  <a:close/>
                </a:path>
              </a:pathLst>
            </a:custGeom>
            <a:solidFill>
              <a:srgbClr val="000000">
                <a:alpha val="0"/>
              </a:srgbClr>
            </a:solidFill>
          </p:spPr>
        </p:sp>
        <p:sp>
          <p:nvSpPr>
            <p:cNvPr name="TextBox 20" id="20"/>
            <p:cNvSpPr txBox="true"/>
            <p:nvPr/>
          </p:nvSpPr>
          <p:spPr>
            <a:xfrm>
              <a:off x="0" y="-104775"/>
              <a:ext cx="12594035" cy="860623"/>
            </a:xfrm>
            <a:prstGeom prst="rect">
              <a:avLst/>
            </a:prstGeom>
          </p:spPr>
          <p:txBody>
            <a:bodyPr anchor="t" rtlCol="false" tIns="0" lIns="0" bIns="0" rIns="0"/>
            <a:lstStyle/>
            <a:p>
              <a:pPr algn="l" marL="329902" indent="-164951" lvl="1">
                <a:lnSpc>
                  <a:spcPts val="3562"/>
                </a:lnSpc>
                <a:buAutoNum type="arabicPeriod" startAt="1"/>
              </a:pPr>
              <a:r>
                <a:rPr lang="en-US" sz="2187">
                  <a:solidFill>
                    <a:srgbClr val="4B4A4A"/>
                  </a:solidFill>
                  <a:latin typeface="Arimo"/>
                  <a:ea typeface="Arimo"/>
                  <a:cs typeface="Arimo"/>
                  <a:sym typeface="Arimo"/>
                </a:rPr>
                <a:t>To simplify the shirt distributing system for faculty</a:t>
              </a:r>
            </a:p>
          </p:txBody>
        </p:sp>
      </p:grpSp>
      <p:grpSp>
        <p:nvGrpSpPr>
          <p:cNvPr name="Group 21" id="21"/>
          <p:cNvGrpSpPr/>
          <p:nvPr/>
        </p:nvGrpSpPr>
        <p:grpSpPr>
          <a:xfrm rot="0">
            <a:off x="7850237" y="7524452"/>
            <a:ext cx="9445526" cy="1133772"/>
            <a:chOff x="0" y="0"/>
            <a:chExt cx="12594035" cy="1511697"/>
          </a:xfrm>
        </p:grpSpPr>
        <p:sp>
          <p:nvSpPr>
            <p:cNvPr name="Freeform 22" id="22"/>
            <p:cNvSpPr/>
            <p:nvPr/>
          </p:nvSpPr>
          <p:spPr>
            <a:xfrm flipH="false" flipV="false" rot="0">
              <a:off x="0" y="0"/>
              <a:ext cx="12594035" cy="1511697"/>
            </a:xfrm>
            <a:custGeom>
              <a:avLst/>
              <a:gdLst/>
              <a:ahLst/>
              <a:cxnLst/>
              <a:rect r="r" b="b" t="t" l="l"/>
              <a:pathLst>
                <a:path h="1511697" w="12594035">
                  <a:moveTo>
                    <a:pt x="0" y="0"/>
                  </a:moveTo>
                  <a:lnTo>
                    <a:pt x="12594035" y="0"/>
                  </a:lnTo>
                  <a:lnTo>
                    <a:pt x="12594035" y="1511697"/>
                  </a:lnTo>
                  <a:lnTo>
                    <a:pt x="0" y="1511697"/>
                  </a:lnTo>
                  <a:close/>
                </a:path>
              </a:pathLst>
            </a:custGeom>
            <a:solidFill>
              <a:srgbClr val="000000">
                <a:alpha val="0"/>
              </a:srgbClr>
            </a:solidFill>
          </p:spPr>
        </p:sp>
        <p:sp>
          <p:nvSpPr>
            <p:cNvPr name="TextBox 23" id="23"/>
            <p:cNvSpPr txBox="true"/>
            <p:nvPr/>
          </p:nvSpPr>
          <p:spPr>
            <a:xfrm>
              <a:off x="0" y="-104775"/>
              <a:ext cx="12594035" cy="1616472"/>
            </a:xfrm>
            <a:prstGeom prst="rect">
              <a:avLst/>
            </a:prstGeom>
          </p:spPr>
          <p:txBody>
            <a:bodyPr anchor="t" rtlCol="false" tIns="0" lIns="0" bIns="0" rIns="0"/>
            <a:lstStyle/>
            <a:p>
              <a:pPr algn="l" marL="329902" indent="-164951" lvl="1">
                <a:lnSpc>
                  <a:spcPts val="3562"/>
                </a:lnSpc>
                <a:buAutoNum type="arabicPeriod" startAt="1"/>
              </a:pPr>
              <a:r>
                <a:rPr lang="en-US" sz="2187">
                  <a:solidFill>
                    <a:srgbClr val="4B4A4A"/>
                  </a:solidFill>
                  <a:latin typeface="Arimo"/>
                  <a:ea typeface="Arimo"/>
                  <a:cs typeface="Arimo"/>
                  <a:sym typeface="Arimo"/>
                </a:rPr>
                <a:t>Even to help faculty know the best selling categories for restocking</a:t>
              </a:r>
            </a:p>
          </p:txBody>
        </p:sp>
      </p:gr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grpSp>
        <p:nvGrpSpPr>
          <p:cNvPr name="Group 3" id="3"/>
          <p:cNvGrpSpPr/>
          <p:nvPr/>
        </p:nvGrpSpPr>
        <p:grpSpPr>
          <a:xfrm rot="0">
            <a:off x="0" y="0"/>
            <a:ext cx="18288000" cy="10287000"/>
            <a:chOff x="0" y="0"/>
            <a:chExt cx="24384000" cy="13716000"/>
          </a:xfrm>
        </p:grpSpPr>
        <p:sp>
          <p:nvSpPr>
            <p:cNvPr name="Freeform 4" id="4"/>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E5F9F2">
                <a:alpha val="90196"/>
              </a:srgbClr>
            </a:solidFill>
          </p:spPr>
        </p:sp>
      </p:grpSp>
      <p:grpSp>
        <p:nvGrpSpPr>
          <p:cNvPr name="Group 5" id="5"/>
          <p:cNvGrpSpPr/>
          <p:nvPr/>
        </p:nvGrpSpPr>
        <p:grpSpPr>
          <a:xfrm rot="0">
            <a:off x="607070" y="476845"/>
            <a:ext cx="4336108" cy="542033"/>
            <a:chOff x="0" y="0"/>
            <a:chExt cx="5781477" cy="722710"/>
          </a:xfrm>
        </p:grpSpPr>
        <p:sp>
          <p:nvSpPr>
            <p:cNvPr name="Freeform 6" id="6"/>
            <p:cNvSpPr/>
            <p:nvPr/>
          </p:nvSpPr>
          <p:spPr>
            <a:xfrm flipH="false" flipV="false" rot="0">
              <a:off x="0" y="0"/>
              <a:ext cx="5781477" cy="722710"/>
            </a:xfrm>
            <a:custGeom>
              <a:avLst/>
              <a:gdLst/>
              <a:ahLst/>
              <a:cxnLst/>
              <a:rect r="r" b="b" t="t" l="l"/>
              <a:pathLst>
                <a:path h="722710" w="5781477">
                  <a:moveTo>
                    <a:pt x="0" y="0"/>
                  </a:moveTo>
                  <a:lnTo>
                    <a:pt x="5781477" y="0"/>
                  </a:lnTo>
                  <a:lnTo>
                    <a:pt x="5781477" y="722710"/>
                  </a:lnTo>
                  <a:lnTo>
                    <a:pt x="0" y="722710"/>
                  </a:lnTo>
                  <a:close/>
                </a:path>
              </a:pathLst>
            </a:custGeom>
            <a:solidFill>
              <a:srgbClr val="000000">
                <a:alpha val="0"/>
              </a:srgbClr>
            </a:solidFill>
          </p:spPr>
        </p:sp>
        <p:sp>
          <p:nvSpPr>
            <p:cNvPr name="TextBox 7" id="7"/>
            <p:cNvSpPr txBox="true"/>
            <p:nvPr/>
          </p:nvSpPr>
          <p:spPr>
            <a:xfrm>
              <a:off x="0" y="-19050"/>
              <a:ext cx="5781477" cy="741760"/>
            </a:xfrm>
            <a:prstGeom prst="rect">
              <a:avLst/>
            </a:prstGeom>
          </p:spPr>
          <p:txBody>
            <a:bodyPr anchor="t" rtlCol="false" tIns="0" lIns="0" bIns="0" rIns="0"/>
            <a:lstStyle/>
            <a:p>
              <a:pPr algn="l">
                <a:lnSpc>
                  <a:spcPts val="4249"/>
                </a:lnSpc>
              </a:pPr>
              <a:r>
                <a:rPr lang="en-US" sz="3374" b="true">
                  <a:solidFill>
                    <a:srgbClr val="006747"/>
                  </a:solidFill>
                  <a:latin typeface="Noto Serif Bold"/>
                  <a:ea typeface="Noto Serif Bold"/>
                  <a:cs typeface="Noto Serif Bold"/>
                  <a:sym typeface="Noto Serif Bold"/>
                </a:rPr>
                <a:t>Website overview</a:t>
              </a:r>
            </a:p>
          </p:txBody>
        </p:sp>
      </p:grpSp>
      <p:grpSp>
        <p:nvGrpSpPr>
          <p:cNvPr name="Group 8" id="8"/>
          <p:cNvGrpSpPr/>
          <p:nvPr/>
        </p:nvGrpSpPr>
        <p:grpSpPr>
          <a:xfrm rot="0">
            <a:off x="248892" y="1167818"/>
            <a:ext cx="17073860" cy="277416"/>
            <a:chOff x="0" y="0"/>
            <a:chExt cx="22765147" cy="369888"/>
          </a:xfrm>
        </p:grpSpPr>
        <p:sp>
          <p:nvSpPr>
            <p:cNvPr name="Freeform 9" id="9"/>
            <p:cNvSpPr/>
            <p:nvPr/>
          </p:nvSpPr>
          <p:spPr>
            <a:xfrm flipH="false" flipV="false" rot="0">
              <a:off x="0" y="0"/>
              <a:ext cx="22765147" cy="369888"/>
            </a:xfrm>
            <a:custGeom>
              <a:avLst/>
              <a:gdLst/>
              <a:ahLst/>
              <a:cxnLst/>
              <a:rect r="r" b="b" t="t" l="l"/>
              <a:pathLst>
                <a:path h="369888" w="22765147">
                  <a:moveTo>
                    <a:pt x="0" y="0"/>
                  </a:moveTo>
                  <a:lnTo>
                    <a:pt x="22765147" y="0"/>
                  </a:lnTo>
                  <a:lnTo>
                    <a:pt x="22765147" y="369888"/>
                  </a:lnTo>
                  <a:lnTo>
                    <a:pt x="0" y="369888"/>
                  </a:lnTo>
                  <a:close/>
                </a:path>
              </a:pathLst>
            </a:custGeom>
            <a:solidFill>
              <a:srgbClr val="000000">
                <a:alpha val="0"/>
              </a:srgbClr>
            </a:solidFill>
          </p:spPr>
        </p:sp>
        <p:sp>
          <p:nvSpPr>
            <p:cNvPr name="TextBox 10" id="10"/>
            <p:cNvSpPr txBox="true"/>
            <p:nvPr/>
          </p:nvSpPr>
          <p:spPr>
            <a:xfrm>
              <a:off x="0" y="-76200"/>
              <a:ext cx="22765147" cy="446088"/>
            </a:xfrm>
            <a:prstGeom prst="rect">
              <a:avLst/>
            </a:prstGeom>
          </p:spPr>
          <p:txBody>
            <a:bodyPr anchor="t" rtlCol="false" tIns="0" lIns="0" bIns="0" rIns="0"/>
            <a:lstStyle/>
            <a:p>
              <a:pPr algn="l">
                <a:lnSpc>
                  <a:spcPts val="2125"/>
                </a:lnSpc>
              </a:pPr>
              <a:r>
                <a:rPr lang="en-US" sz="1312">
                  <a:solidFill>
                    <a:srgbClr val="4B4A4A"/>
                  </a:solidFill>
                  <a:latin typeface="Arimo"/>
                  <a:ea typeface="Arimo"/>
                  <a:cs typeface="Arimo"/>
                  <a:sym typeface="Arimo"/>
                </a:rPr>
                <a:t>Home page of the website</a:t>
              </a:r>
            </a:p>
          </p:txBody>
        </p:sp>
      </p:grpSp>
      <p:sp>
        <p:nvSpPr>
          <p:cNvPr name="Freeform 11" id="11" descr="preencoded.png"/>
          <p:cNvSpPr/>
          <p:nvPr/>
        </p:nvSpPr>
        <p:spPr>
          <a:xfrm flipH="false" flipV="false" rot="0">
            <a:off x="607070" y="2335440"/>
            <a:ext cx="13108930" cy="7957959"/>
          </a:xfrm>
          <a:custGeom>
            <a:avLst/>
            <a:gdLst/>
            <a:ahLst/>
            <a:cxnLst/>
            <a:rect r="r" b="b" t="t" l="l"/>
            <a:pathLst>
              <a:path h="7957959" w="13108930">
                <a:moveTo>
                  <a:pt x="0" y="0"/>
                </a:moveTo>
                <a:lnTo>
                  <a:pt x="13108930" y="0"/>
                </a:lnTo>
                <a:lnTo>
                  <a:pt x="13108930" y="7957959"/>
                </a:lnTo>
                <a:lnTo>
                  <a:pt x="0" y="7957959"/>
                </a:lnTo>
                <a:lnTo>
                  <a:pt x="0" y="0"/>
                </a:lnTo>
                <a:close/>
              </a:path>
            </a:pathLst>
          </a:custGeom>
          <a:blipFill>
            <a:blip r:embed="rId4"/>
            <a:stretch>
              <a:fillRect l="-34" t="0" r="-34" b="0"/>
            </a:stretch>
          </a:blipFill>
        </p:spPr>
      </p:sp>
      <p:grpSp>
        <p:nvGrpSpPr>
          <p:cNvPr name="Group 12" id="12"/>
          <p:cNvGrpSpPr/>
          <p:nvPr/>
        </p:nvGrpSpPr>
        <p:grpSpPr>
          <a:xfrm rot="0">
            <a:off x="14215449" y="1888692"/>
            <a:ext cx="2901404" cy="277416"/>
            <a:chOff x="0" y="0"/>
            <a:chExt cx="3868538" cy="369888"/>
          </a:xfrm>
        </p:grpSpPr>
        <p:sp>
          <p:nvSpPr>
            <p:cNvPr name="Freeform 13" id="13"/>
            <p:cNvSpPr/>
            <p:nvPr/>
          </p:nvSpPr>
          <p:spPr>
            <a:xfrm flipH="false" flipV="false" rot="0">
              <a:off x="0" y="0"/>
              <a:ext cx="3868538" cy="369888"/>
            </a:xfrm>
            <a:custGeom>
              <a:avLst/>
              <a:gdLst/>
              <a:ahLst/>
              <a:cxnLst/>
              <a:rect r="r" b="b" t="t" l="l"/>
              <a:pathLst>
                <a:path h="369888" w="3868538">
                  <a:moveTo>
                    <a:pt x="0" y="0"/>
                  </a:moveTo>
                  <a:lnTo>
                    <a:pt x="3868538" y="0"/>
                  </a:lnTo>
                  <a:lnTo>
                    <a:pt x="3868538" y="369888"/>
                  </a:lnTo>
                  <a:lnTo>
                    <a:pt x="0" y="369888"/>
                  </a:lnTo>
                  <a:close/>
                </a:path>
              </a:pathLst>
            </a:custGeom>
            <a:solidFill>
              <a:srgbClr val="000000">
                <a:alpha val="0"/>
              </a:srgbClr>
            </a:solidFill>
          </p:spPr>
        </p:sp>
        <p:sp>
          <p:nvSpPr>
            <p:cNvPr name="TextBox 14" id="14"/>
            <p:cNvSpPr txBox="true"/>
            <p:nvPr/>
          </p:nvSpPr>
          <p:spPr>
            <a:xfrm>
              <a:off x="0" y="38100"/>
              <a:ext cx="3868538" cy="331788"/>
            </a:xfrm>
            <a:prstGeom prst="rect">
              <a:avLst/>
            </a:prstGeom>
          </p:spPr>
          <p:txBody>
            <a:bodyPr anchor="t" rtlCol="false" tIns="0" lIns="0" bIns="0" rIns="0"/>
            <a:lstStyle/>
            <a:p>
              <a:pPr algn="l" marL="339328" indent="-169664" lvl="1">
                <a:lnSpc>
                  <a:spcPts val="2125"/>
                </a:lnSpc>
                <a:buAutoNum type="arabicPeriod" startAt="1"/>
              </a:pPr>
              <a:r>
                <a:rPr lang="en-US" sz="2249">
                  <a:solidFill>
                    <a:srgbClr val="4B4A4A"/>
                  </a:solidFill>
                  <a:latin typeface="Arimo"/>
                  <a:ea typeface="Arimo"/>
                  <a:cs typeface="Arimo"/>
                  <a:sym typeface="Arimo"/>
                </a:rPr>
                <a:t>It is simple and professional</a:t>
              </a:r>
            </a:p>
          </p:txBody>
        </p:sp>
      </p:grpSp>
      <p:grpSp>
        <p:nvGrpSpPr>
          <p:cNvPr name="Group 15" id="15"/>
          <p:cNvGrpSpPr/>
          <p:nvPr/>
        </p:nvGrpSpPr>
        <p:grpSpPr>
          <a:xfrm rot="0">
            <a:off x="14788902" y="2150120"/>
            <a:ext cx="2901404" cy="277416"/>
            <a:chOff x="0" y="0"/>
            <a:chExt cx="3868538" cy="369888"/>
          </a:xfrm>
        </p:grpSpPr>
        <p:sp>
          <p:nvSpPr>
            <p:cNvPr name="Freeform 16" id="16"/>
            <p:cNvSpPr/>
            <p:nvPr/>
          </p:nvSpPr>
          <p:spPr>
            <a:xfrm flipH="false" flipV="false" rot="0">
              <a:off x="0" y="0"/>
              <a:ext cx="3868538" cy="369888"/>
            </a:xfrm>
            <a:custGeom>
              <a:avLst/>
              <a:gdLst/>
              <a:ahLst/>
              <a:cxnLst/>
              <a:rect r="r" b="b" t="t" l="l"/>
              <a:pathLst>
                <a:path h="369888" w="3868538">
                  <a:moveTo>
                    <a:pt x="0" y="0"/>
                  </a:moveTo>
                  <a:lnTo>
                    <a:pt x="3868538" y="0"/>
                  </a:lnTo>
                  <a:lnTo>
                    <a:pt x="3868538" y="369888"/>
                  </a:lnTo>
                  <a:lnTo>
                    <a:pt x="0" y="369888"/>
                  </a:lnTo>
                  <a:close/>
                </a:path>
              </a:pathLst>
            </a:custGeom>
            <a:solidFill>
              <a:srgbClr val="000000">
                <a:alpha val="0"/>
              </a:srgbClr>
            </a:solidFill>
          </p:spPr>
        </p:sp>
        <p:sp>
          <p:nvSpPr>
            <p:cNvPr name="TextBox 17" id="17"/>
            <p:cNvSpPr txBox="true"/>
            <p:nvPr/>
          </p:nvSpPr>
          <p:spPr>
            <a:xfrm>
              <a:off x="0" y="38100"/>
              <a:ext cx="3868538" cy="331788"/>
            </a:xfrm>
            <a:prstGeom prst="rect">
              <a:avLst/>
            </a:prstGeom>
          </p:spPr>
          <p:txBody>
            <a:bodyPr anchor="t" rtlCol="false" tIns="0" lIns="0" bIns="0" rIns="0"/>
            <a:lstStyle/>
            <a:p>
              <a:pPr algn="l">
                <a:lnSpc>
                  <a:spcPts val="2125"/>
                </a:lnSpc>
              </a:pPr>
            </a:p>
            <a:p>
              <a:pPr algn="l">
                <a:lnSpc>
                  <a:spcPts val="2125"/>
                </a:lnSpc>
              </a:pPr>
            </a:p>
            <a:p>
              <a:pPr algn="l" marL="339328" indent="-169664" lvl="1">
                <a:lnSpc>
                  <a:spcPts val="2125"/>
                </a:lnSpc>
                <a:buAutoNum type="arabicPeriod" startAt="1"/>
              </a:pPr>
              <a:r>
                <a:rPr lang="en-US" sz="2249">
                  <a:solidFill>
                    <a:srgbClr val="4B4A4A"/>
                  </a:solidFill>
                  <a:latin typeface="Arimo"/>
                  <a:ea typeface="Arimo"/>
                  <a:cs typeface="Arimo"/>
                  <a:sym typeface="Arimo"/>
                </a:rPr>
                <a:t>includes a search feature</a:t>
              </a:r>
            </a:p>
          </p:txBody>
        </p:sp>
      </p:grpSp>
      <p:grpSp>
        <p:nvGrpSpPr>
          <p:cNvPr name="Group 18" id="18"/>
          <p:cNvGrpSpPr/>
          <p:nvPr/>
        </p:nvGrpSpPr>
        <p:grpSpPr>
          <a:xfrm rot="0">
            <a:off x="13829500" y="2559011"/>
            <a:ext cx="2901404" cy="554831"/>
            <a:chOff x="0" y="0"/>
            <a:chExt cx="3868538" cy="739775"/>
          </a:xfrm>
        </p:grpSpPr>
        <p:sp>
          <p:nvSpPr>
            <p:cNvPr name="Freeform 19" id="19"/>
            <p:cNvSpPr/>
            <p:nvPr/>
          </p:nvSpPr>
          <p:spPr>
            <a:xfrm flipH="false" flipV="false" rot="0">
              <a:off x="0" y="0"/>
              <a:ext cx="3868538" cy="739775"/>
            </a:xfrm>
            <a:custGeom>
              <a:avLst/>
              <a:gdLst/>
              <a:ahLst/>
              <a:cxnLst/>
              <a:rect r="r" b="b" t="t" l="l"/>
              <a:pathLst>
                <a:path h="739775" w="3868538">
                  <a:moveTo>
                    <a:pt x="0" y="0"/>
                  </a:moveTo>
                  <a:lnTo>
                    <a:pt x="3868538" y="0"/>
                  </a:lnTo>
                  <a:lnTo>
                    <a:pt x="3868538" y="739775"/>
                  </a:lnTo>
                  <a:lnTo>
                    <a:pt x="0" y="739775"/>
                  </a:lnTo>
                  <a:close/>
                </a:path>
              </a:pathLst>
            </a:custGeom>
            <a:solidFill>
              <a:srgbClr val="000000">
                <a:alpha val="0"/>
              </a:srgbClr>
            </a:solidFill>
          </p:spPr>
        </p:sp>
        <p:sp>
          <p:nvSpPr>
            <p:cNvPr name="TextBox 20" id="20"/>
            <p:cNvSpPr txBox="true"/>
            <p:nvPr/>
          </p:nvSpPr>
          <p:spPr>
            <a:xfrm>
              <a:off x="0" y="38100"/>
              <a:ext cx="3868538" cy="701675"/>
            </a:xfrm>
            <a:prstGeom prst="rect">
              <a:avLst/>
            </a:prstGeom>
          </p:spPr>
          <p:txBody>
            <a:bodyPr anchor="t" rtlCol="false" tIns="0" lIns="0" bIns="0" rIns="0"/>
            <a:lstStyle/>
            <a:p>
              <a:pPr algn="l">
                <a:lnSpc>
                  <a:spcPts val="2125"/>
                </a:lnSpc>
              </a:pPr>
            </a:p>
            <a:p>
              <a:pPr algn="l">
                <a:lnSpc>
                  <a:spcPts val="2125"/>
                </a:lnSpc>
              </a:pPr>
            </a:p>
            <a:p>
              <a:pPr algn="l">
                <a:lnSpc>
                  <a:spcPts val="2125"/>
                </a:lnSpc>
              </a:pPr>
            </a:p>
            <a:p>
              <a:pPr algn="l">
                <a:lnSpc>
                  <a:spcPts val="2125"/>
                </a:lnSpc>
              </a:pPr>
            </a:p>
            <a:p>
              <a:pPr algn="l" marL="339328" indent="-169664" lvl="1">
                <a:lnSpc>
                  <a:spcPts val="2125"/>
                </a:lnSpc>
                <a:buAutoNum type="arabicPeriod" startAt="1"/>
              </a:pPr>
              <a:r>
                <a:rPr lang="en-US" sz="2249">
                  <a:solidFill>
                    <a:srgbClr val="4B4A4A"/>
                  </a:solidFill>
                  <a:latin typeface="Arimo"/>
                  <a:ea typeface="Arimo"/>
                  <a:cs typeface="Arimo"/>
                  <a:sym typeface="Arimo"/>
                </a:rPr>
                <a:t> includes an about us(purpose of this creation)</a:t>
              </a:r>
            </a:p>
          </p:txBody>
        </p:sp>
      </p:grpSp>
      <p:grpSp>
        <p:nvGrpSpPr>
          <p:cNvPr name="Group 21" id="21"/>
          <p:cNvGrpSpPr/>
          <p:nvPr/>
        </p:nvGrpSpPr>
        <p:grpSpPr>
          <a:xfrm rot="0">
            <a:off x="14788902" y="3103512"/>
            <a:ext cx="2901404" cy="554831"/>
            <a:chOff x="0" y="0"/>
            <a:chExt cx="3868538" cy="739775"/>
          </a:xfrm>
        </p:grpSpPr>
        <p:sp>
          <p:nvSpPr>
            <p:cNvPr name="Freeform 22" id="22"/>
            <p:cNvSpPr/>
            <p:nvPr/>
          </p:nvSpPr>
          <p:spPr>
            <a:xfrm flipH="false" flipV="false" rot="0">
              <a:off x="0" y="0"/>
              <a:ext cx="3868538" cy="739775"/>
            </a:xfrm>
            <a:custGeom>
              <a:avLst/>
              <a:gdLst/>
              <a:ahLst/>
              <a:cxnLst/>
              <a:rect r="r" b="b" t="t" l="l"/>
              <a:pathLst>
                <a:path h="739775" w="3868538">
                  <a:moveTo>
                    <a:pt x="0" y="0"/>
                  </a:moveTo>
                  <a:lnTo>
                    <a:pt x="3868538" y="0"/>
                  </a:lnTo>
                  <a:lnTo>
                    <a:pt x="3868538" y="739775"/>
                  </a:lnTo>
                  <a:lnTo>
                    <a:pt x="0" y="739775"/>
                  </a:lnTo>
                  <a:close/>
                </a:path>
              </a:pathLst>
            </a:custGeom>
            <a:solidFill>
              <a:srgbClr val="000000">
                <a:alpha val="0"/>
              </a:srgbClr>
            </a:solidFill>
          </p:spPr>
        </p:sp>
        <p:sp>
          <p:nvSpPr>
            <p:cNvPr name="TextBox 23" id="23"/>
            <p:cNvSpPr txBox="true"/>
            <p:nvPr/>
          </p:nvSpPr>
          <p:spPr>
            <a:xfrm>
              <a:off x="0" y="38100"/>
              <a:ext cx="3868538" cy="701675"/>
            </a:xfrm>
            <a:prstGeom prst="rect">
              <a:avLst/>
            </a:prstGeom>
          </p:spPr>
          <p:txBody>
            <a:bodyPr anchor="t" rtlCol="false" tIns="0" lIns="0" bIns="0" rIns="0"/>
            <a:lstStyle/>
            <a:p>
              <a:pPr algn="l">
                <a:lnSpc>
                  <a:spcPts val="2125"/>
                </a:lnSpc>
              </a:pPr>
            </a:p>
            <a:p>
              <a:pPr algn="l">
                <a:lnSpc>
                  <a:spcPts val="2125"/>
                </a:lnSpc>
              </a:pPr>
            </a:p>
            <a:p>
              <a:pPr algn="l">
                <a:lnSpc>
                  <a:spcPts val="2125"/>
                </a:lnSpc>
              </a:pPr>
            </a:p>
            <a:p>
              <a:pPr algn="l">
                <a:lnSpc>
                  <a:spcPts val="2125"/>
                </a:lnSpc>
              </a:pPr>
            </a:p>
            <a:p>
              <a:pPr algn="l">
                <a:lnSpc>
                  <a:spcPts val="2125"/>
                </a:lnSpc>
              </a:pPr>
            </a:p>
            <a:p>
              <a:pPr algn="l">
                <a:lnSpc>
                  <a:spcPts val="2125"/>
                </a:lnSpc>
              </a:pPr>
            </a:p>
            <a:p>
              <a:pPr algn="l">
                <a:lnSpc>
                  <a:spcPts val="2125"/>
                </a:lnSpc>
              </a:pPr>
            </a:p>
            <a:p>
              <a:pPr algn="l">
                <a:lnSpc>
                  <a:spcPts val="2125"/>
                </a:lnSpc>
              </a:pPr>
            </a:p>
            <a:p>
              <a:pPr algn="l">
                <a:lnSpc>
                  <a:spcPts val="2125"/>
                </a:lnSpc>
              </a:pPr>
            </a:p>
            <a:p>
              <a:pPr algn="l" marL="339328" indent="-169664" lvl="1">
                <a:lnSpc>
                  <a:spcPts val="2125"/>
                </a:lnSpc>
                <a:buAutoNum type="arabicPeriod" startAt="1"/>
              </a:pPr>
              <a:r>
                <a:rPr lang="en-US" sz="2249">
                  <a:solidFill>
                    <a:srgbClr val="4B4A4A"/>
                  </a:solidFill>
                  <a:latin typeface="Arimo"/>
                  <a:ea typeface="Arimo"/>
                  <a:cs typeface="Arimo"/>
                  <a:sym typeface="Arimo"/>
                </a:rPr>
                <a:t>includes the Sir Arthur Lewis Community College  number</a:t>
              </a:r>
            </a:p>
          </p:txBody>
        </p:sp>
      </p:grpSp>
      <p:grpSp>
        <p:nvGrpSpPr>
          <p:cNvPr name="Group 24" id="24"/>
          <p:cNvGrpSpPr/>
          <p:nvPr/>
        </p:nvGrpSpPr>
        <p:grpSpPr>
          <a:xfrm rot="0">
            <a:off x="14788902" y="3718917"/>
            <a:ext cx="2901404" cy="832247"/>
            <a:chOff x="0" y="0"/>
            <a:chExt cx="3868538" cy="1109663"/>
          </a:xfrm>
        </p:grpSpPr>
        <p:sp>
          <p:nvSpPr>
            <p:cNvPr name="Freeform 25" id="25"/>
            <p:cNvSpPr/>
            <p:nvPr/>
          </p:nvSpPr>
          <p:spPr>
            <a:xfrm flipH="false" flipV="false" rot="0">
              <a:off x="0" y="0"/>
              <a:ext cx="3868538" cy="1109663"/>
            </a:xfrm>
            <a:custGeom>
              <a:avLst/>
              <a:gdLst/>
              <a:ahLst/>
              <a:cxnLst/>
              <a:rect r="r" b="b" t="t" l="l"/>
              <a:pathLst>
                <a:path h="1109663" w="3868538">
                  <a:moveTo>
                    <a:pt x="0" y="0"/>
                  </a:moveTo>
                  <a:lnTo>
                    <a:pt x="3868538" y="0"/>
                  </a:lnTo>
                  <a:lnTo>
                    <a:pt x="3868538" y="1109663"/>
                  </a:lnTo>
                  <a:lnTo>
                    <a:pt x="0" y="1109663"/>
                  </a:lnTo>
                  <a:close/>
                </a:path>
              </a:pathLst>
            </a:custGeom>
            <a:solidFill>
              <a:srgbClr val="000000">
                <a:alpha val="0"/>
              </a:srgbClr>
            </a:solidFill>
          </p:spPr>
        </p:sp>
        <p:sp>
          <p:nvSpPr>
            <p:cNvPr name="TextBox 26" id="26"/>
            <p:cNvSpPr txBox="true"/>
            <p:nvPr/>
          </p:nvSpPr>
          <p:spPr>
            <a:xfrm>
              <a:off x="0" y="38100"/>
              <a:ext cx="3868538" cy="1071563"/>
            </a:xfrm>
            <a:prstGeom prst="rect">
              <a:avLst/>
            </a:prstGeom>
          </p:spPr>
          <p:txBody>
            <a:bodyPr anchor="t" rtlCol="false" tIns="0" lIns="0" bIns="0" rIns="0"/>
            <a:lstStyle/>
            <a:p>
              <a:pPr algn="l">
                <a:lnSpc>
                  <a:spcPts val="2125"/>
                </a:lnSpc>
              </a:pPr>
            </a:p>
            <a:p>
              <a:pPr algn="l">
                <a:lnSpc>
                  <a:spcPts val="2125"/>
                </a:lnSpc>
              </a:pPr>
            </a:p>
            <a:p>
              <a:pPr algn="l">
                <a:lnSpc>
                  <a:spcPts val="2125"/>
                </a:lnSpc>
              </a:pPr>
            </a:p>
            <a:p>
              <a:pPr algn="l">
                <a:lnSpc>
                  <a:spcPts val="2125"/>
                </a:lnSpc>
              </a:pPr>
            </a:p>
            <a:p>
              <a:pPr algn="l">
                <a:lnSpc>
                  <a:spcPts val="2125"/>
                </a:lnSpc>
              </a:pPr>
            </a:p>
            <a:p>
              <a:pPr algn="l">
                <a:lnSpc>
                  <a:spcPts val="2125"/>
                </a:lnSpc>
              </a:pPr>
            </a:p>
            <a:p>
              <a:pPr algn="l">
                <a:lnSpc>
                  <a:spcPts val="2125"/>
                </a:lnSpc>
              </a:pPr>
            </a:p>
            <a:p>
              <a:pPr algn="l">
                <a:lnSpc>
                  <a:spcPts val="2125"/>
                </a:lnSpc>
              </a:pPr>
            </a:p>
            <a:p>
              <a:pPr algn="l">
                <a:lnSpc>
                  <a:spcPts val="2125"/>
                </a:lnSpc>
              </a:pPr>
            </a:p>
            <a:p>
              <a:pPr algn="l">
                <a:lnSpc>
                  <a:spcPts val="2125"/>
                </a:lnSpc>
              </a:pPr>
            </a:p>
            <a:p>
              <a:pPr algn="l">
                <a:lnSpc>
                  <a:spcPts val="2125"/>
                </a:lnSpc>
              </a:pPr>
            </a:p>
            <a:p>
              <a:pPr algn="l">
                <a:lnSpc>
                  <a:spcPts val="2125"/>
                </a:lnSpc>
              </a:pPr>
            </a:p>
            <a:p>
              <a:pPr algn="l">
                <a:lnSpc>
                  <a:spcPts val="2125"/>
                </a:lnSpc>
              </a:pPr>
            </a:p>
            <a:p>
              <a:pPr algn="l">
                <a:lnSpc>
                  <a:spcPts val="2125"/>
                </a:lnSpc>
              </a:pPr>
            </a:p>
            <a:p>
              <a:pPr algn="l" marL="339328" indent="-169664" lvl="1">
                <a:lnSpc>
                  <a:spcPts val="2125"/>
                </a:lnSpc>
                <a:buAutoNum type="arabicPeriod" startAt="1"/>
              </a:pPr>
              <a:r>
                <a:rPr lang="en-US" sz="2249">
                  <a:solidFill>
                    <a:srgbClr val="4B4A4A"/>
                  </a:solidFill>
                  <a:latin typeface="Arimo"/>
                  <a:ea typeface="Arimo"/>
                  <a:cs typeface="Arimo"/>
                  <a:sym typeface="Arimo"/>
                </a:rPr>
                <a:t>It also has a section where the admin has to login to edit or change or add shirt option</a:t>
              </a:r>
            </a:p>
          </p:txBody>
        </p:sp>
      </p:gr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grpSp>
        <p:nvGrpSpPr>
          <p:cNvPr name="Group 3" id="3"/>
          <p:cNvGrpSpPr/>
          <p:nvPr/>
        </p:nvGrpSpPr>
        <p:grpSpPr>
          <a:xfrm rot="0">
            <a:off x="0" y="0"/>
            <a:ext cx="18288000" cy="10287000"/>
            <a:chOff x="0" y="0"/>
            <a:chExt cx="24384000" cy="13716000"/>
          </a:xfrm>
        </p:grpSpPr>
        <p:sp>
          <p:nvSpPr>
            <p:cNvPr name="Freeform 4" id="4"/>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E5F9F2">
                <a:alpha val="90196"/>
              </a:srgbClr>
            </a:solidFill>
          </p:spPr>
        </p:sp>
      </p:grpSp>
      <p:grpSp>
        <p:nvGrpSpPr>
          <p:cNvPr name="Group 5" id="5"/>
          <p:cNvGrpSpPr/>
          <p:nvPr/>
        </p:nvGrpSpPr>
        <p:grpSpPr>
          <a:xfrm rot="0">
            <a:off x="932706" y="732830"/>
            <a:ext cx="6662589" cy="832842"/>
            <a:chOff x="0" y="0"/>
            <a:chExt cx="8883452" cy="1110457"/>
          </a:xfrm>
        </p:grpSpPr>
        <p:sp>
          <p:nvSpPr>
            <p:cNvPr name="Freeform 6" id="6"/>
            <p:cNvSpPr/>
            <p:nvPr/>
          </p:nvSpPr>
          <p:spPr>
            <a:xfrm flipH="false" flipV="false" rot="0">
              <a:off x="0" y="0"/>
              <a:ext cx="8883452" cy="1110457"/>
            </a:xfrm>
            <a:custGeom>
              <a:avLst/>
              <a:gdLst/>
              <a:ahLst/>
              <a:cxnLst/>
              <a:rect r="r" b="b" t="t" l="l"/>
              <a:pathLst>
                <a:path h="1110457" w="8883452">
                  <a:moveTo>
                    <a:pt x="0" y="0"/>
                  </a:moveTo>
                  <a:lnTo>
                    <a:pt x="8883452" y="0"/>
                  </a:lnTo>
                  <a:lnTo>
                    <a:pt x="8883452" y="1110457"/>
                  </a:lnTo>
                  <a:lnTo>
                    <a:pt x="0" y="1110457"/>
                  </a:lnTo>
                  <a:close/>
                </a:path>
              </a:pathLst>
            </a:custGeom>
            <a:solidFill>
              <a:srgbClr val="000000">
                <a:alpha val="0"/>
              </a:srgbClr>
            </a:solidFill>
          </p:spPr>
        </p:sp>
        <p:sp>
          <p:nvSpPr>
            <p:cNvPr name="TextBox 7" id="7"/>
            <p:cNvSpPr txBox="true"/>
            <p:nvPr/>
          </p:nvSpPr>
          <p:spPr>
            <a:xfrm>
              <a:off x="0" y="-28575"/>
              <a:ext cx="8883452" cy="1139032"/>
            </a:xfrm>
            <a:prstGeom prst="rect">
              <a:avLst/>
            </a:prstGeom>
          </p:spPr>
          <p:txBody>
            <a:bodyPr anchor="t" rtlCol="false" tIns="0" lIns="0" bIns="0" rIns="0"/>
            <a:lstStyle/>
            <a:p>
              <a:pPr algn="l">
                <a:lnSpc>
                  <a:spcPts val="6500"/>
                </a:lnSpc>
              </a:pPr>
              <a:r>
                <a:rPr lang="en-US" sz="5187" b="true">
                  <a:solidFill>
                    <a:srgbClr val="006747"/>
                  </a:solidFill>
                  <a:latin typeface="Noto Serif Bold"/>
                  <a:ea typeface="Noto Serif Bold"/>
                  <a:cs typeface="Noto Serif Bold"/>
                  <a:sym typeface="Noto Serif Bold"/>
                </a:rPr>
                <a:t>Website overview</a:t>
              </a:r>
            </a:p>
          </p:txBody>
        </p:sp>
      </p:grpSp>
      <p:grpSp>
        <p:nvGrpSpPr>
          <p:cNvPr name="Group 8" id="8"/>
          <p:cNvGrpSpPr/>
          <p:nvPr/>
        </p:nvGrpSpPr>
        <p:grpSpPr>
          <a:xfrm rot="0">
            <a:off x="932706" y="2098625"/>
            <a:ext cx="16422589" cy="532805"/>
            <a:chOff x="0" y="0"/>
            <a:chExt cx="21896785" cy="710407"/>
          </a:xfrm>
        </p:grpSpPr>
        <p:sp>
          <p:nvSpPr>
            <p:cNvPr name="Freeform 9" id="9"/>
            <p:cNvSpPr/>
            <p:nvPr/>
          </p:nvSpPr>
          <p:spPr>
            <a:xfrm flipH="false" flipV="false" rot="0">
              <a:off x="0" y="0"/>
              <a:ext cx="21896784" cy="710407"/>
            </a:xfrm>
            <a:custGeom>
              <a:avLst/>
              <a:gdLst/>
              <a:ahLst/>
              <a:cxnLst/>
              <a:rect r="r" b="b" t="t" l="l"/>
              <a:pathLst>
                <a:path h="710407" w="21896784">
                  <a:moveTo>
                    <a:pt x="0" y="0"/>
                  </a:moveTo>
                  <a:lnTo>
                    <a:pt x="21896784" y="0"/>
                  </a:lnTo>
                  <a:lnTo>
                    <a:pt x="21896784" y="710407"/>
                  </a:lnTo>
                  <a:lnTo>
                    <a:pt x="0" y="710407"/>
                  </a:lnTo>
                  <a:close/>
                </a:path>
              </a:pathLst>
            </a:custGeom>
            <a:solidFill>
              <a:srgbClr val="000000">
                <a:alpha val="0"/>
              </a:srgbClr>
            </a:solidFill>
          </p:spPr>
        </p:sp>
        <p:sp>
          <p:nvSpPr>
            <p:cNvPr name="TextBox 10" id="10"/>
            <p:cNvSpPr txBox="true"/>
            <p:nvPr/>
          </p:nvSpPr>
          <p:spPr>
            <a:xfrm>
              <a:off x="0" y="-114300"/>
              <a:ext cx="21896785" cy="824707"/>
            </a:xfrm>
            <a:prstGeom prst="rect">
              <a:avLst/>
            </a:prstGeom>
          </p:spPr>
          <p:txBody>
            <a:bodyPr anchor="t" rtlCol="false" tIns="0" lIns="0" bIns="0" rIns="0"/>
            <a:lstStyle/>
            <a:p>
              <a:pPr algn="l">
                <a:lnSpc>
                  <a:spcPts val="4187"/>
                </a:lnSpc>
              </a:pPr>
              <a:r>
                <a:rPr lang="en-US" sz="2562">
                  <a:solidFill>
                    <a:srgbClr val="000000"/>
                  </a:solidFill>
                  <a:latin typeface="Arimo"/>
                  <a:ea typeface="Arimo"/>
                  <a:cs typeface="Arimo"/>
                  <a:sym typeface="Arimo"/>
                </a:rPr>
                <a:t>Admin Login</a:t>
              </a:r>
            </a:p>
          </p:txBody>
        </p:sp>
      </p:grpSp>
      <p:sp>
        <p:nvSpPr>
          <p:cNvPr name="Freeform 11" id="11" descr="preencoded.png"/>
          <p:cNvSpPr/>
          <p:nvPr/>
        </p:nvSpPr>
        <p:spPr>
          <a:xfrm flipH="false" flipV="false" rot="0">
            <a:off x="932706" y="3230910"/>
            <a:ext cx="9252049" cy="5591472"/>
          </a:xfrm>
          <a:custGeom>
            <a:avLst/>
            <a:gdLst/>
            <a:ahLst/>
            <a:cxnLst/>
            <a:rect r="r" b="b" t="t" l="l"/>
            <a:pathLst>
              <a:path h="5591472" w="9252049">
                <a:moveTo>
                  <a:pt x="0" y="0"/>
                </a:moveTo>
                <a:lnTo>
                  <a:pt x="9252049" y="0"/>
                </a:lnTo>
                <a:lnTo>
                  <a:pt x="9252049" y="5591472"/>
                </a:lnTo>
                <a:lnTo>
                  <a:pt x="0" y="5591472"/>
                </a:lnTo>
                <a:lnTo>
                  <a:pt x="0" y="0"/>
                </a:lnTo>
                <a:close/>
              </a:path>
            </a:pathLst>
          </a:custGeom>
          <a:blipFill>
            <a:blip r:embed="rId4"/>
            <a:stretch>
              <a:fillRect l="0" t="-15" r="0" b="-15"/>
            </a:stretch>
          </a:blipFill>
        </p:spPr>
      </p:sp>
      <p:grpSp>
        <p:nvGrpSpPr>
          <p:cNvPr name="Group 12" id="12"/>
          <p:cNvGrpSpPr/>
          <p:nvPr/>
        </p:nvGrpSpPr>
        <p:grpSpPr>
          <a:xfrm rot="0">
            <a:off x="10844361" y="3170932"/>
            <a:ext cx="6520309" cy="2131219"/>
            <a:chOff x="0" y="0"/>
            <a:chExt cx="8693745" cy="2841625"/>
          </a:xfrm>
        </p:grpSpPr>
        <p:sp>
          <p:nvSpPr>
            <p:cNvPr name="Freeform 13" id="13"/>
            <p:cNvSpPr/>
            <p:nvPr/>
          </p:nvSpPr>
          <p:spPr>
            <a:xfrm flipH="false" flipV="false" rot="0">
              <a:off x="0" y="0"/>
              <a:ext cx="8693745" cy="2841625"/>
            </a:xfrm>
            <a:custGeom>
              <a:avLst/>
              <a:gdLst/>
              <a:ahLst/>
              <a:cxnLst/>
              <a:rect r="r" b="b" t="t" l="l"/>
              <a:pathLst>
                <a:path h="2841625" w="8693745">
                  <a:moveTo>
                    <a:pt x="0" y="0"/>
                  </a:moveTo>
                  <a:lnTo>
                    <a:pt x="8693745" y="0"/>
                  </a:lnTo>
                  <a:lnTo>
                    <a:pt x="8693745" y="2841625"/>
                  </a:lnTo>
                  <a:lnTo>
                    <a:pt x="0" y="2841625"/>
                  </a:lnTo>
                  <a:close/>
                </a:path>
              </a:pathLst>
            </a:custGeom>
            <a:solidFill>
              <a:srgbClr val="000000">
                <a:alpha val="0"/>
              </a:srgbClr>
            </a:solidFill>
          </p:spPr>
        </p:sp>
        <p:sp>
          <p:nvSpPr>
            <p:cNvPr name="TextBox 14" id="14"/>
            <p:cNvSpPr txBox="true"/>
            <p:nvPr/>
          </p:nvSpPr>
          <p:spPr>
            <a:xfrm>
              <a:off x="0" y="-114300"/>
              <a:ext cx="8693745" cy="2955925"/>
            </a:xfrm>
            <a:prstGeom prst="rect">
              <a:avLst/>
            </a:prstGeom>
          </p:spPr>
          <p:txBody>
            <a:bodyPr anchor="t" rtlCol="false" tIns="0" lIns="0" bIns="0" rIns="0"/>
            <a:lstStyle/>
            <a:p>
              <a:pPr algn="l">
                <a:lnSpc>
                  <a:spcPts val="4187"/>
                </a:lnSpc>
              </a:pPr>
              <a:r>
                <a:rPr lang="en-US" sz="2562">
                  <a:solidFill>
                    <a:srgbClr val="4B4A4A"/>
                  </a:solidFill>
                  <a:latin typeface="Arimo"/>
                  <a:ea typeface="Arimo"/>
                  <a:cs typeface="Arimo"/>
                  <a:sym typeface="Arimo"/>
                </a:rPr>
                <a:t>This is where the management faculty will enter their Username and their Password that Should not be shared to anyone but the management faculty.</a:t>
              </a:r>
            </a:p>
          </p:txBody>
        </p:sp>
      </p:grpSp>
      <p:grpSp>
        <p:nvGrpSpPr>
          <p:cNvPr name="Group 15" id="15"/>
          <p:cNvGrpSpPr/>
          <p:nvPr/>
        </p:nvGrpSpPr>
        <p:grpSpPr>
          <a:xfrm rot="0">
            <a:off x="10844361" y="6314480"/>
            <a:ext cx="6520309" cy="426393"/>
            <a:chOff x="0" y="0"/>
            <a:chExt cx="8693745" cy="568523"/>
          </a:xfrm>
        </p:grpSpPr>
        <p:sp>
          <p:nvSpPr>
            <p:cNvPr name="Freeform 16" id="16"/>
            <p:cNvSpPr/>
            <p:nvPr/>
          </p:nvSpPr>
          <p:spPr>
            <a:xfrm flipH="false" flipV="false" rot="0">
              <a:off x="0" y="0"/>
              <a:ext cx="8693745" cy="568523"/>
            </a:xfrm>
            <a:custGeom>
              <a:avLst/>
              <a:gdLst/>
              <a:ahLst/>
              <a:cxnLst/>
              <a:rect r="r" b="b" t="t" l="l"/>
              <a:pathLst>
                <a:path h="568523" w="8693745">
                  <a:moveTo>
                    <a:pt x="0" y="0"/>
                  </a:moveTo>
                  <a:lnTo>
                    <a:pt x="8693745" y="0"/>
                  </a:lnTo>
                  <a:lnTo>
                    <a:pt x="8693745" y="568523"/>
                  </a:lnTo>
                  <a:lnTo>
                    <a:pt x="0" y="568523"/>
                  </a:lnTo>
                  <a:close/>
                </a:path>
              </a:pathLst>
            </a:custGeom>
            <a:solidFill>
              <a:srgbClr val="000000">
                <a:alpha val="0"/>
              </a:srgbClr>
            </a:solidFill>
          </p:spPr>
        </p:sp>
        <p:sp>
          <p:nvSpPr>
            <p:cNvPr name="TextBox 17" id="17"/>
            <p:cNvSpPr txBox="true"/>
            <p:nvPr/>
          </p:nvSpPr>
          <p:spPr>
            <a:xfrm>
              <a:off x="0" y="-95250"/>
              <a:ext cx="8693745" cy="663773"/>
            </a:xfrm>
            <a:prstGeom prst="rect">
              <a:avLst/>
            </a:prstGeom>
          </p:spPr>
          <p:txBody>
            <a:bodyPr anchor="t" rtlCol="false" tIns="0" lIns="0" bIns="0" rIns="0"/>
            <a:lstStyle/>
            <a:p>
              <a:pPr algn="l">
                <a:lnSpc>
                  <a:spcPts val="3312"/>
                </a:lnSpc>
              </a:pPr>
              <a:r>
                <a:rPr lang="en-US" sz="2062" u="sng">
                  <a:solidFill>
                    <a:srgbClr val="006747"/>
                  </a:solidFill>
                  <a:latin typeface="Arimo"/>
                  <a:ea typeface="Arimo"/>
                  <a:cs typeface="Arimo"/>
                  <a:sym typeface="Arimo"/>
                  <a:hlinkClick r:id="rId5" tooltip="http://localhost/salcc-shirt-admin/admin.html"/>
                </a:rPr>
                <a:t>T</a:t>
              </a:r>
            </a:p>
          </p:txBody>
        </p:sp>
      </p:gr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grpSp>
        <p:nvGrpSpPr>
          <p:cNvPr name="Group 3" id="3"/>
          <p:cNvGrpSpPr/>
          <p:nvPr/>
        </p:nvGrpSpPr>
        <p:grpSpPr>
          <a:xfrm rot="0">
            <a:off x="0" y="0"/>
            <a:ext cx="18288000" cy="10287000"/>
            <a:chOff x="0" y="0"/>
            <a:chExt cx="24384000" cy="13716000"/>
          </a:xfrm>
        </p:grpSpPr>
        <p:sp>
          <p:nvSpPr>
            <p:cNvPr name="Freeform 4" id="4"/>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E5F9F2">
                <a:alpha val="90196"/>
              </a:srgbClr>
            </a:solidFill>
          </p:spPr>
        </p:sp>
      </p:grpSp>
      <p:sp>
        <p:nvSpPr>
          <p:cNvPr name="Freeform 5" id="5" descr="preencoded.png"/>
          <p:cNvSpPr/>
          <p:nvPr/>
        </p:nvSpPr>
        <p:spPr>
          <a:xfrm flipH="false" flipV="false" rot="0">
            <a:off x="0" y="0"/>
            <a:ext cx="7200900" cy="10287000"/>
          </a:xfrm>
          <a:custGeom>
            <a:avLst/>
            <a:gdLst/>
            <a:ahLst/>
            <a:cxnLst/>
            <a:rect r="r" b="b" t="t" l="l"/>
            <a:pathLst>
              <a:path h="10287000" w="7200900">
                <a:moveTo>
                  <a:pt x="0" y="0"/>
                </a:moveTo>
                <a:lnTo>
                  <a:pt x="7200900" y="0"/>
                </a:lnTo>
                <a:lnTo>
                  <a:pt x="7200900" y="10287000"/>
                </a:lnTo>
                <a:lnTo>
                  <a:pt x="0" y="10287000"/>
                </a:lnTo>
                <a:lnTo>
                  <a:pt x="0" y="0"/>
                </a:lnTo>
                <a:close/>
              </a:path>
            </a:pathLst>
          </a:custGeom>
          <a:blipFill>
            <a:blip r:embed="rId4"/>
            <a:stretch>
              <a:fillRect l="0" t="0" r="0" b="0"/>
            </a:stretch>
          </a:blipFill>
        </p:spPr>
      </p:sp>
      <p:grpSp>
        <p:nvGrpSpPr>
          <p:cNvPr name="Group 6" id="6"/>
          <p:cNvGrpSpPr/>
          <p:nvPr/>
        </p:nvGrpSpPr>
        <p:grpSpPr>
          <a:xfrm rot="0">
            <a:off x="7850237" y="3194297"/>
            <a:ext cx="7088237" cy="885974"/>
            <a:chOff x="0" y="0"/>
            <a:chExt cx="9450983" cy="1181298"/>
          </a:xfrm>
        </p:grpSpPr>
        <p:sp>
          <p:nvSpPr>
            <p:cNvPr name="Freeform 7" id="7"/>
            <p:cNvSpPr/>
            <p:nvPr/>
          </p:nvSpPr>
          <p:spPr>
            <a:xfrm flipH="false" flipV="false" rot="0">
              <a:off x="0" y="0"/>
              <a:ext cx="9450984" cy="1181298"/>
            </a:xfrm>
            <a:custGeom>
              <a:avLst/>
              <a:gdLst/>
              <a:ahLst/>
              <a:cxnLst/>
              <a:rect r="r" b="b" t="t" l="l"/>
              <a:pathLst>
                <a:path h="1181298" w="9450984">
                  <a:moveTo>
                    <a:pt x="0" y="0"/>
                  </a:moveTo>
                  <a:lnTo>
                    <a:pt x="9450984" y="0"/>
                  </a:lnTo>
                  <a:lnTo>
                    <a:pt x="9450984" y="1181298"/>
                  </a:lnTo>
                  <a:lnTo>
                    <a:pt x="0" y="1181298"/>
                  </a:lnTo>
                  <a:close/>
                </a:path>
              </a:pathLst>
            </a:custGeom>
            <a:solidFill>
              <a:srgbClr val="000000">
                <a:alpha val="0"/>
              </a:srgbClr>
            </a:solidFill>
          </p:spPr>
        </p:sp>
        <p:sp>
          <p:nvSpPr>
            <p:cNvPr name="TextBox 8" id="8"/>
            <p:cNvSpPr txBox="true"/>
            <p:nvPr/>
          </p:nvSpPr>
          <p:spPr>
            <a:xfrm>
              <a:off x="0" y="-28575"/>
              <a:ext cx="9450983" cy="1209873"/>
            </a:xfrm>
            <a:prstGeom prst="rect">
              <a:avLst/>
            </a:prstGeom>
          </p:spPr>
          <p:txBody>
            <a:bodyPr anchor="t" rtlCol="false" tIns="0" lIns="0" bIns="0" rIns="0"/>
            <a:lstStyle/>
            <a:p>
              <a:pPr algn="l">
                <a:lnSpc>
                  <a:spcPts val="6937"/>
                </a:lnSpc>
              </a:pPr>
              <a:r>
                <a:rPr lang="en-US" sz="5562" b="true">
                  <a:solidFill>
                    <a:srgbClr val="006747"/>
                  </a:solidFill>
                  <a:latin typeface="Noto Serif Bold"/>
                  <a:ea typeface="Noto Serif Bold"/>
                  <a:cs typeface="Noto Serif Bold"/>
                  <a:sym typeface="Noto Serif Bold"/>
                </a:rPr>
                <a:t>Website overview</a:t>
              </a:r>
            </a:p>
          </p:txBody>
        </p:sp>
      </p:grpSp>
      <p:grpSp>
        <p:nvGrpSpPr>
          <p:cNvPr name="Group 9" id="9"/>
          <p:cNvGrpSpPr/>
          <p:nvPr/>
        </p:nvGrpSpPr>
        <p:grpSpPr>
          <a:xfrm rot="0">
            <a:off x="7850237" y="4505474"/>
            <a:ext cx="9445526" cy="453629"/>
            <a:chOff x="0" y="0"/>
            <a:chExt cx="12594035" cy="604838"/>
          </a:xfrm>
        </p:grpSpPr>
        <p:sp>
          <p:nvSpPr>
            <p:cNvPr name="Freeform 10" id="10"/>
            <p:cNvSpPr/>
            <p:nvPr/>
          </p:nvSpPr>
          <p:spPr>
            <a:xfrm flipH="false" flipV="false" rot="0">
              <a:off x="0" y="0"/>
              <a:ext cx="12594035" cy="604838"/>
            </a:xfrm>
            <a:custGeom>
              <a:avLst/>
              <a:gdLst/>
              <a:ahLst/>
              <a:cxnLst/>
              <a:rect r="r" b="b" t="t" l="l"/>
              <a:pathLst>
                <a:path h="604838" w="12594035">
                  <a:moveTo>
                    <a:pt x="0" y="0"/>
                  </a:moveTo>
                  <a:lnTo>
                    <a:pt x="12594035" y="0"/>
                  </a:lnTo>
                  <a:lnTo>
                    <a:pt x="12594035" y="604838"/>
                  </a:lnTo>
                  <a:lnTo>
                    <a:pt x="0" y="604838"/>
                  </a:lnTo>
                  <a:close/>
                </a:path>
              </a:pathLst>
            </a:custGeom>
            <a:solidFill>
              <a:srgbClr val="000000">
                <a:alpha val="0"/>
              </a:srgbClr>
            </a:solidFill>
          </p:spPr>
        </p:sp>
        <p:sp>
          <p:nvSpPr>
            <p:cNvPr name="TextBox 11" id="11"/>
            <p:cNvSpPr txBox="true"/>
            <p:nvPr/>
          </p:nvSpPr>
          <p:spPr>
            <a:xfrm>
              <a:off x="0" y="-104775"/>
              <a:ext cx="12594035" cy="709613"/>
            </a:xfrm>
            <a:prstGeom prst="rect">
              <a:avLst/>
            </a:prstGeom>
          </p:spPr>
          <p:txBody>
            <a:bodyPr anchor="t" rtlCol="false" tIns="0" lIns="0" bIns="0" rIns="0"/>
            <a:lstStyle/>
            <a:p>
              <a:pPr algn="l">
                <a:lnSpc>
                  <a:spcPts val="3562"/>
                </a:lnSpc>
              </a:pPr>
              <a:r>
                <a:rPr lang="en-US" sz="2187">
                  <a:solidFill>
                    <a:srgbClr val="4B4A4A"/>
                  </a:solidFill>
                  <a:latin typeface="Arimo"/>
                  <a:ea typeface="Arimo"/>
                  <a:cs typeface="Arimo"/>
                  <a:sym typeface="Arimo"/>
                </a:rPr>
                <a:t>Invalid login</a:t>
              </a:r>
            </a:p>
          </p:txBody>
        </p:sp>
      </p:grpSp>
      <p:grpSp>
        <p:nvGrpSpPr>
          <p:cNvPr name="Group 12" id="12"/>
          <p:cNvGrpSpPr/>
          <p:nvPr/>
        </p:nvGrpSpPr>
        <p:grpSpPr>
          <a:xfrm rot="0">
            <a:off x="7850237" y="5278041"/>
            <a:ext cx="9445526" cy="1814512"/>
            <a:chOff x="0" y="0"/>
            <a:chExt cx="12594035" cy="2419350"/>
          </a:xfrm>
        </p:grpSpPr>
        <p:sp>
          <p:nvSpPr>
            <p:cNvPr name="Freeform 13" id="13"/>
            <p:cNvSpPr/>
            <p:nvPr/>
          </p:nvSpPr>
          <p:spPr>
            <a:xfrm flipH="false" flipV="false" rot="0">
              <a:off x="0" y="0"/>
              <a:ext cx="12594035" cy="2419350"/>
            </a:xfrm>
            <a:custGeom>
              <a:avLst/>
              <a:gdLst/>
              <a:ahLst/>
              <a:cxnLst/>
              <a:rect r="r" b="b" t="t" l="l"/>
              <a:pathLst>
                <a:path h="2419350" w="12594035">
                  <a:moveTo>
                    <a:pt x="0" y="0"/>
                  </a:moveTo>
                  <a:lnTo>
                    <a:pt x="12594035" y="0"/>
                  </a:lnTo>
                  <a:lnTo>
                    <a:pt x="12594035" y="2419350"/>
                  </a:lnTo>
                  <a:lnTo>
                    <a:pt x="0" y="2419350"/>
                  </a:lnTo>
                  <a:close/>
                </a:path>
              </a:pathLst>
            </a:custGeom>
            <a:solidFill>
              <a:srgbClr val="000000">
                <a:alpha val="0"/>
              </a:srgbClr>
            </a:solidFill>
          </p:spPr>
        </p:sp>
        <p:sp>
          <p:nvSpPr>
            <p:cNvPr name="TextBox 14" id="14"/>
            <p:cNvSpPr txBox="true"/>
            <p:nvPr/>
          </p:nvSpPr>
          <p:spPr>
            <a:xfrm>
              <a:off x="0" y="-104775"/>
              <a:ext cx="12594035" cy="2524125"/>
            </a:xfrm>
            <a:prstGeom prst="rect">
              <a:avLst/>
            </a:prstGeom>
          </p:spPr>
          <p:txBody>
            <a:bodyPr anchor="t" rtlCol="false" tIns="0" lIns="0" bIns="0" rIns="0"/>
            <a:lstStyle/>
            <a:p>
              <a:pPr algn="l" marL="329902" indent="-164951" lvl="1">
                <a:lnSpc>
                  <a:spcPts val="3562"/>
                </a:lnSpc>
                <a:buFont typeface="Arial"/>
                <a:buChar char="•"/>
              </a:pPr>
              <a:r>
                <a:rPr lang="en-US" sz="2187">
                  <a:solidFill>
                    <a:srgbClr val="4B4A4A"/>
                  </a:solidFill>
                  <a:latin typeface="Arimo"/>
                  <a:ea typeface="Arimo"/>
                  <a:cs typeface="Arimo"/>
                  <a:sym typeface="Arimo"/>
                </a:rPr>
                <a:t>as you can see on the left If the password or user name is incorrect it will redirect the entire login screen and output "Invalid credentials. Try again. with the Try again being a hyper link redirecting you to the login page again.(This will be demonstrated at the end)</a:t>
              </a:r>
            </a:p>
          </p:txBody>
        </p:sp>
      </p:gr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grpSp>
        <p:nvGrpSpPr>
          <p:cNvPr name="Group 3" id="3"/>
          <p:cNvGrpSpPr/>
          <p:nvPr/>
        </p:nvGrpSpPr>
        <p:grpSpPr>
          <a:xfrm rot="0">
            <a:off x="0" y="0"/>
            <a:ext cx="18288000" cy="10287000"/>
            <a:chOff x="0" y="0"/>
            <a:chExt cx="24384000" cy="13716000"/>
          </a:xfrm>
        </p:grpSpPr>
        <p:sp>
          <p:nvSpPr>
            <p:cNvPr name="Freeform 4" id="4"/>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E5F9F2">
                <a:alpha val="90196"/>
              </a:srgbClr>
            </a:solidFill>
          </p:spPr>
        </p:sp>
      </p:grpSp>
      <p:sp>
        <p:nvSpPr>
          <p:cNvPr name="Freeform 5" id="5" descr="preencoded.png">
            <a:hlinkClick r:id="rId5" tooltip="https://gamma.app/?utm_source=made-with-gamma"/>
          </p:cNvPr>
          <p:cNvSpPr/>
          <p:nvPr/>
        </p:nvSpPr>
        <p:spPr>
          <a:xfrm flipH="false" flipV="false" rot="0">
            <a:off x="16049019" y="9686925"/>
            <a:ext cx="2153256" cy="514350"/>
          </a:xfrm>
          <a:custGeom>
            <a:avLst/>
            <a:gdLst/>
            <a:ahLst/>
            <a:cxnLst/>
            <a:rect r="r" b="b" t="t" l="l"/>
            <a:pathLst>
              <a:path h="514350" w="2153256">
                <a:moveTo>
                  <a:pt x="0" y="0"/>
                </a:moveTo>
                <a:lnTo>
                  <a:pt x="2153256" y="0"/>
                </a:lnTo>
                <a:lnTo>
                  <a:pt x="2153256" y="514350"/>
                </a:lnTo>
                <a:lnTo>
                  <a:pt x="0" y="514350"/>
                </a:lnTo>
                <a:lnTo>
                  <a:pt x="0" y="0"/>
                </a:lnTo>
                <a:close/>
              </a:path>
            </a:pathLst>
          </a:custGeom>
          <a:blipFill>
            <a:blip r:embed="rId4"/>
            <a:stretch>
              <a:fillRect l="0" t="0" r="0" b="0"/>
            </a:stretch>
          </a:blipFill>
        </p:spPr>
      </p:sp>
      <p:sp>
        <p:nvSpPr>
          <p:cNvPr name="Freeform 6" id="6" descr="preencoded.png"/>
          <p:cNvSpPr/>
          <p:nvPr/>
        </p:nvSpPr>
        <p:spPr>
          <a:xfrm flipH="false" flipV="false" rot="0">
            <a:off x="11087100" y="0"/>
            <a:ext cx="7200900" cy="10287000"/>
          </a:xfrm>
          <a:custGeom>
            <a:avLst/>
            <a:gdLst/>
            <a:ahLst/>
            <a:cxnLst/>
            <a:rect r="r" b="b" t="t" l="l"/>
            <a:pathLst>
              <a:path h="10287000" w="7200900">
                <a:moveTo>
                  <a:pt x="0" y="0"/>
                </a:moveTo>
                <a:lnTo>
                  <a:pt x="7200900" y="0"/>
                </a:lnTo>
                <a:lnTo>
                  <a:pt x="7200900" y="10287000"/>
                </a:lnTo>
                <a:lnTo>
                  <a:pt x="0" y="10287000"/>
                </a:lnTo>
                <a:lnTo>
                  <a:pt x="0" y="0"/>
                </a:lnTo>
                <a:close/>
              </a:path>
            </a:pathLst>
          </a:custGeom>
          <a:blipFill>
            <a:blip r:embed="rId6"/>
            <a:stretch>
              <a:fillRect l="0" t="0" r="0" b="0"/>
            </a:stretch>
          </a:blipFill>
        </p:spPr>
      </p:sp>
      <p:grpSp>
        <p:nvGrpSpPr>
          <p:cNvPr name="Group 7" id="7"/>
          <p:cNvGrpSpPr/>
          <p:nvPr/>
        </p:nvGrpSpPr>
        <p:grpSpPr>
          <a:xfrm rot="0">
            <a:off x="863947" y="758429"/>
            <a:ext cx="6171456" cy="771376"/>
            <a:chOff x="0" y="0"/>
            <a:chExt cx="8228608" cy="1028502"/>
          </a:xfrm>
        </p:grpSpPr>
        <p:sp>
          <p:nvSpPr>
            <p:cNvPr name="Freeform 8" id="8"/>
            <p:cNvSpPr/>
            <p:nvPr/>
          </p:nvSpPr>
          <p:spPr>
            <a:xfrm flipH="false" flipV="false" rot="0">
              <a:off x="0" y="0"/>
              <a:ext cx="8228609" cy="1028502"/>
            </a:xfrm>
            <a:custGeom>
              <a:avLst/>
              <a:gdLst/>
              <a:ahLst/>
              <a:cxnLst/>
              <a:rect r="r" b="b" t="t" l="l"/>
              <a:pathLst>
                <a:path h="1028502" w="8228609">
                  <a:moveTo>
                    <a:pt x="0" y="0"/>
                  </a:moveTo>
                  <a:lnTo>
                    <a:pt x="8228609" y="0"/>
                  </a:lnTo>
                  <a:lnTo>
                    <a:pt x="8228609" y="1028502"/>
                  </a:lnTo>
                  <a:lnTo>
                    <a:pt x="0" y="1028502"/>
                  </a:lnTo>
                  <a:close/>
                </a:path>
              </a:pathLst>
            </a:custGeom>
            <a:solidFill>
              <a:srgbClr val="000000">
                <a:alpha val="0"/>
              </a:srgbClr>
            </a:solidFill>
          </p:spPr>
        </p:sp>
        <p:sp>
          <p:nvSpPr>
            <p:cNvPr name="TextBox 9" id="9"/>
            <p:cNvSpPr txBox="true"/>
            <p:nvPr/>
          </p:nvSpPr>
          <p:spPr>
            <a:xfrm>
              <a:off x="0" y="-19050"/>
              <a:ext cx="8228608" cy="1047552"/>
            </a:xfrm>
            <a:prstGeom prst="rect">
              <a:avLst/>
            </a:prstGeom>
          </p:spPr>
          <p:txBody>
            <a:bodyPr anchor="t" rtlCol="false" tIns="0" lIns="0" bIns="0" rIns="0"/>
            <a:lstStyle/>
            <a:p>
              <a:pPr algn="l">
                <a:lnSpc>
                  <a:spcPts val="6062"/>
                </a:lnSpc>
              </a:pPr>
              <a:r>
                <a:rPr lang="en-US" sz="4812" b="true">
                  <a:solidFill>
                    <a:srgbClr val="006747"/>
                  </a:solidFill>
                  <a:latin typeface="Noto Serif Bold"/>
                  <a:ea typeface="Noto Serif Bold"/>
                  <a:cs typeface="Noto Serif Bold"/>
                  <a:sym typeface="Noto Serif Bold"/>
                </a:rPr>
                <a:t>System overview</a:t>
              </a:r>
            </a:p>
          </p:txBody>
        </p:sp>
      </p:grpSp>
      <p:grpSp>
        <p:nvGrpSpPr>
          <p:cNvPr name="Group 10" id="10"/>
          <p:cNvGrpSpPr/>
          <p:nvPr/>
        </p:nvGrpSpPr>
        <p:grpSpPr>
          <a:xfrm rot="0">
            <a:off x="863947" y="1900089"/>
            <a:ext cx="9702105" cy="394990"/>
            <a:chOff x="0" y="0"/>
            <a:chExt cx="12936140" cy="526653"/>
          </a:xfrm>
        </p:grpSpPr>
        <p:sp>
          <p:nvSpPr>
            <p:cNvPr name="Freeform 11" id="11"/>
            <p:cNvSpPr/>
            <p:nvPr/>
          </p:nvSpPr>
          <p:spPr>
            <a:xfrm flipH="false" flipV="false" rot="0">
              <a:off x="0" y="0"/>
              <a:ext cx="12936140" cy="526653"/>
            </a:xfrm>
            <a:custGeom>
              <a:avLst/>
              <a:gdLst/>
              <a:ahLst/>
              <a:cxnLst/>
              <a:rect r="r" b="b" t="t" l="l"/>
              <a:pathLst>
                <a:path h="526653" w="12936140">
                  <a:moveTo>
                    <a:pt x="0" y="0"/>
                  </a:moveTo>
                  <a:lnTo>
                    <a:pt x="12936140" y="0"/>
                  </a:lnTo>
                  <a:lnTo>
                    <a:pt x="12936140" y="526653"/>
                  </a:lnTo>
                  <a:lnTo>
                    <a:pt x="0" y="526653"/>
                  </a:lnTo>
                  <a:close/>
                </a:path>
              </a:pathLst>
            </a:custGeom>
            <a:solidFill>
              <a:srgbClr val="000000">
                <a:alpha val="0"/>
              </a:srgbClr>
            </a:solidFill>
          </p:spPr>
        </p:sp>
        <p:sp>
          <p:nvSpPr>
            <p:cNvPr name="TextBox 12" id="12"/>
            <p:cNvSpPr txBox="true"/>
            <p:nvPr/>
          </p:nvSpPr>
          <p:spPr>
            <a:xfrm>
              <a:off x="0" y="-85725"/>
              <a:ext cx="12936140" cy="612378"/>
            </a:xfrm>
            <a:prstGeom prst="rect">
              <a:avLst/>
            </a:prstGeom>
          </p:spPr>
          <p:txBody>
            <a:bodyPr anchor="t" rtlCol="false" tIns="0" lIns="0" bIns="0" rIns="0"/>
            <a:lstStyle/>
            <a:p>
              <a:pPr algn="l">
                <a:lnSpc>
                  <a:spcPts val="3062"/>
                </a:lnSpc>
              </a:pPr>
              <a:r>
                <a:rPr lang="en-US" sz="1937">
                  <a:solidFill>
                    <a:srgbClr val="4B4A4A"/>
                  </a:solidFill>
                  <a:latin typeface="Arimo"/>
                  <a:ea typeface="Arimo"/>
                  <a:cs typeface="Arimo"/>
                  <a:sym typeface="Arimo"/>
                </a:rPr>
                <a:t>Languages used to crate the website</a:t>
              </a:r>
            </a:p>
          </p:txBody>
        </p:sp>
      </p:grpSp>
      <p:grpSp>
        <p:nvGrpSpPr>
          <p:cNvPr name="Group 13" id="13"/>
          <p:cNvGrpSpPr/>
          <p:nvPr/>
        </p:nvGrpSpPr>
        <p:grpSpPr>
          <a:xfrm rot="0">
            <a:off x="859185" y="2568029"/>
            <a:ext cx="194667" cy="3183434"/>
            <a:chOff x="0" y="0"/>
            <a:chExt cx="259557" cy="4244578"/>
          </a:xfrm>
        </p:grpSpPr>
        <p:sp>
          <p:nvSpPr>
            <p:cNvPr name="Freeform 14" id="14"/>
            <p:cNvSpPr/>
            <p:nvPr/>
          </p:nvSpPr>
          <p:spPr>
            <a:xfrm flipH="false" flipV="false" rot="0">
              <a:off x="6350" y="6350"/>
              <a:ext cx="246888" cy="4231894"/>
            </a:xfrm>
            <a:custGeom>
              <a:avLst/>
              <a:gdLst/>
              <a:ahLst/>
              <a:cxnLst/>
              <a:rect r="r" b="b" t="t" l="l"/>
              <a:pathLst>
                <a:path h="4231894" w="246888">
                  <a:moveTo>
                    <a:pt x="0" y="129413"/>
                  </a:moveTo>
                  <a:cubicBezTo>
                    <a:pt x="0" y="57912"/>
                    <a:pt x="55245" y="0"/>
                    <a:pt x="123444" y="0"/>
                  </a:cubicBezTo>
                  <a:cubicBezTo>
                    <a:pt x="191643" y="0"/>
                    <a:pt x="246888" y="57912"/>
                    <a:pt x="246888" y="129413"/>
                  </a:cubicBezTo>
                  <a:lnTo>
                    <a:pt x="246888" y="4102481"/>
                  </a:lnTo>
                  <a:cubicBezTo>
                    <a:pt x="246888" y="4173982"/>
                    <a:pt x="191643" y="4231894"/>
                    <a:pt x="123444" y="4231894"/>
                  </a:cubicBezTo>
                  <a:cubicBezTo>
                    <a:pt x="55245" y="4231894"/>
                    <a:pt x="0" y="4173982"/>
                    <a:pt x="0" y="4102481"/>
                  </a:cubicBezTo>
                  <a:close/>
                </a:path>
              </a:pathLst>
            </a:custGeom>
            <a:solidFill>
              <a:srgbClr val="D1EFE4"/>
            </a:solidFill>
          </p:spPr>
        </p:sp>
        <p:sp>
          <p:nvSpPr>
            <p:cNvPr name="Freeform 15" id="15"/>
            <p:cNvSpPr/>
            <p:nvPr/>
          </p:nvSpPr>
          <p:spPr>
            <a:xfrm flipH="false" flipV="false" rot="0">
              <a:off x="0" y="0"/>
              <a:ext cx="259588" cy="4244594"/>
            </a:xfrm>
            <a:custGeom>
              <a:avLst/>
              <a:gdLst/>
              <a:ahLst/>
              <a:cxnLst/>
              <a:rect r="r" b="b" t="t" l="l"/>
              <a:pathLst>
                <a:path h="4244594" w="259588">
                  <a:moveTo>
                    <a:pt x="0" y="135763"/>
                  </a:moveTo>
                  <a:cubicBezTo>
                    <a:pt x="0" y="61087"/>
                    <a:pt x="57785" y="0"/>
                    <a:pt x="129794" y="0"/>
                  </a:cubicBezTo>
                  <a:cubicBezTo>
                    <a:pt x="130429" y="0"/>
                    <a:pt x="131191" y="127"/>
                    <a:pt x="131826" y="254"/>
                  </a:cubicBezTo>
                  <a:lnTo>
                    <a:pt x="129794" y="6350"/>
                  </a:lnTo>
                  <a:lnTo>
                    <a:pt x="129794" y="0"/>
                  </a:lnTo>
                  <a:lnTo>
                    <a:pt x="129794" y="6350"/>
                  </a:lnTo>
                  <a:lnTo>
                    <a:pt x="129794" y="0"/>
                  </a:lnTo>
                  <a:cubicBezTo>
                    <a:pt x="201803" y="0"/>
                    <a:pt x="259588" y="61087"/>
                    <a:pt x="259588" y="135763"/>
                  </a:cubicBezTo>
                  <a:lnTo>
                    <a:pt x="259588" y="4108831"/>
                  </a:lnTo>
                  <a:lnTo>
                    <a:pt x="253238" y="4108831"/>
                  </a:lnTo>
                  <a:lnTo>
                    <a:pt x="259588" y="4108831"/>
                  </a:lnTo>
                  <a:cubicBezTo>
                    <a:pt x="259588" y="4183507"/>
                    <a:pt x="201803" y="4244594"/>
                    <a:pt x="129794" y="4244594"/>
                  </a:cubicBezTo>
                  <a:lnTo>
                    <a:pt x="129794" y="4238244"/>
                  </a:lnTo>
                  <a:lnTo>
                    <a:pt x="129794" y="4231894"/>
                  </a:lnTo>
                  <a:lnTo>
                    <a:pt x="129794" y="4238244"/>
                  </a:lnTo>
                  <a:lnTo>
                    <a:pt x="129794" y="4244594"/>
                  </a:lnTo>
                  <a:cubicBezTo>
                    <a:pt x="57785" y="4244594"/>
                    <a:pt x="0" y="4183507"/>
                    <a:pt x="0" y="4108831"/>
                  </a:cubicBezTo>
                  <a:lnTo>
                    <a:pt x="0" y="135763"/>
                  </a:lnTo>
                  <a:lnTo>
                    <a:pt x="6350" y="135763"/>
                  </a:lnTo>
                  <a:lnTo>
                    <a:pt x="0" y="135763"/>
                  </a:lnTo>
                  <a:moveTo>
                    <a:pt x="12700" y="135763"/>
                  </a:moveTo>
                  <a:lnTo>
                    <a:pt x="12700" y="4108831"/>
                  </a:lnTo>
                  <a:lnTo>
                    <a:pt x="6350" y="4108831"/>
                  </a:lnTo>
                  <a:lnTo>
                    <a:pt x="12700" y="4108831"/>
                  </a:lnTo>
                  <a:cubicBezTo>
                    <a:pt x="12700" y="4177030"/>
                    <a:pt x="65405" y="4231894"/>
                    <a:pt x="129794" y="4231894"/>
                  </a:cubicBezTo>
                  <a:cubicBezTo>
                    <a:pt x="133350" y="4231894"/>
                    <a:pt x="136144" y="4234688"/>
                    <a:pt x="136144" y="4238244"/>
                  </a:cubicBezTo>
                  <a:cubicBezTo>
                    <a:pt x="136144" y="4241800"/>
                    <a:pt x="133350" y="4244594"/>
                    <a:pt x="129794" y="4244594"/>
                  </a:cubicBezTo>
                  <a:cubicBezTo>
                    <a:pt x="126238" y="4244594"/>
                    <a:pt x="123444" y="4241800"/>
                    <a:pt x="123444" y="4238244"/>
                  </a:cubicBezTo>
                  <a:cubicBezTo>
                    <a:pt x="123444" y="4234688"/>
                    <a:pt x="126238" y="4231894"/>
                    <a:pt x="129794" y="4231894"/>
                  </a:cubicBezTo>
                  <a:cubicBezTo>
                    <a:pt x="194183" y="4231894"/>
                    <a:pt x="246888" y="4177030"/>
                    <a:pt x="246888" y="4108831"/>
                  </a:cubicBezTo>
                  <a:lnTo>
                    <a:pt x="246888" y="135763"/>
                  </a:lnTo>
                  <a:lnTo>
                    <a:pt x="253238" y="135763"/>
                  </a:lnTo>
                  <a:lnTo>
                    <a:pt x="246888" y="135763"/>
                  </a:lnTo>
                  <a:cubicBezTo>
                    <a:pt x="246888" y="67564"/>
                    <a:pt x="194183" y="12700"/>
                    <a:pt x="129794" y="12700"/>
                  </a:cubicBezTo>
                  <a:cubicBezTo>
                    <a:pt x="129159" y="12700"/>
                    <a:pt x="128397" y="12573"/>
                    <a:pt x="127762" y="12446"/>
                  </a:cubicBezTo>
                  <a:lnTo>
                    <a:pt x="129794" y="6350"/>
                  </a:lnTo>
                  <a:lnTo>
                    <a:pt x="129794" y="12700"/>
                  </a:lnTo>
                  <a:cubicBezTo>
                    <a:pt x="65405" y="12700"/>
                    <a:pt x="12700" y="67564"/>
                    <a:pt x="12700" y="135763"/>
                  </a:cubicBezTo>
                  <a:close/>
                </a:path>
              </a:pathLst>
            </a:custGeom>
            <a:solidFill>
              <a:srgbClr val="B7D5CA"/>
            </a:solidFill>
          </p:spPr>
        </p:sp>
      </p:grpSp>
      <p:grpSp>
        <p:nvGrpSpPr>
          <p:cNvPr name="Group 16" id="16"/>
          <p:cNvGrpSpPr/>
          <p:nvPr/>
        </p:nvGrpSpPr>
        <p:grpSpPr>
          <a:xfrm rot="0">
            <a:off x="1419374" y="2572791"/>
            <a:ext cx="3608934" cy="385614"/>
            <a:chOff x="0" y="0"/>
            <a:chExt cx="4811912" cy="514152"/>
          </a:xfrm>
        </p:grpSpPr>
        <p:sp>
          <p:nvSpPr>
            <p:cNvPr name="Freeform 17" id="17"/>
            <p:cNvSpPr/>
            <p:nvPr/>
          </p:nvSpPr>
          <p:spPr>
            <a:xfrm flipH="false" flipV="false" rot="0">
              <a:off x="0" y="0"/>
              <a:ext cx="4811912" cy="514152"/>
            </a:xfrm>
            <a:custGeom>
              <a:avLst/>
              <a:gdLst/>
              <a:ahLst/>
              <a:cxnLst/>
              <a:rect r="r" b="b" t="t" l="l"/>
              <a:pathLst>
                <a:path h="514152" w="4811912">
                  <a:moveTo>
                    <a:pt x="0" y="0"/>
                  </a:moveTo>
                  <a:lnTo>
                    <a:pt x="4811912" y="0"/>
                  </a:lnTo>
                  <a:lnTo>
                    <a:pt x="4811912" y="514152"/>
                  </a:lnTo>
                  <a:lnTo>
                    <a:pt x="0" y="514152"/>
                  </a:lnTo>
                  <a:close/>
                </a:path>
              </a:pathLst>
            </a:custGeom>
            <a:solidFill>
              <a:srgbClr val="000000">
                <a:alpha val="0"/>
              </a:srgbClr>
            </a:solidFill>
          </p:spPr>
        </p:sp>
        <p:sp>
          <p:nvSpPr>
            <p:cNvPr name="TextBox 18" id="18"/>
            <p:cNvSpPr txBox="true"/>
            <p:nvPr/>
          </p:nvSpPr>
          <p:spPr>
            <a:xfrm>
              <a:off x="0" y="-19050"/>
              <a:ext cx="4811912" cy="533202"/>
            </a:xfrm>
            <a:prstGeom prst="rect">
              <a:avLst/>
            </a:prstGeom>
          </p:spPr>
          <p:txBody>
            <a:bodyPr anchor="t" rtlCol="false" tIns="0" lIns="0" bIns="0" rIns="0"/>
            <a:lstStyle/>
            <a:p>
              <a:pPr algn="l">
                <a:lnSpc>
                  <a:spcPts val="3000"/>
                </a:lnSpc>
              </a:pPr>
              <a:r>
                <a:rPr lang="en-US" sz="2375" b="true">
                  <a:solidFill>
                    <a:srgbClr val="4B4A4A"/>
                  </a:solidFill>
                  <a:latin typeface="Noto Serif Bold"/>
                  <a:ea typeface="Noto Serif Bold"/>
                  <a:cs typeface="Noto Serif Bold"/>
                  <a:sym typeface="Noto Serif Bold"/>
                </a:rPr>
                <a:t>Front-End(Client-side):</a:t>
              </a:r>
            </a:p>
          </p:txBody>
        </p:sp>
      </p:grpSp>
      <p:grpSp>
        <p:nvGrpSpPr>
          <p:cNvPr name="Group 19" id="19"/>
          <p:cNvGrpSpPr/>
          <p:nvPr/>
        </p:nvGrpSpPr>
        <p:grpSpPr>
          <a:xfrm rot="0">
            <a:off x="1419374" y="3106490"/>
            <a:ext cx="9146679" cy="987028"/>
            <a:chOff x="0" y="0"/>
            <a:chExt cx="12195572" cy="1316037"/>
          </a:xfrm>
        </p:grpSpPr>
        <p:sp>
          <p:nvSpPr>
            <p:cNvPr name="Freeform 20" id="20"/>
            <p:cNvSpPr/>
            <p:nvPr/>
          </p:nvSpPr>
          <p:spPr>
            <a:xfrm flipH="false" flipV="false" rot="0">
              <a:off x="0" y="0"/>
              <a:ext cx="12195572" cy="1316037"/>
            </a:xfrm>
            <a:custGeom>
              <a:avLst/>
              <a:gdLst/>
              <a:ahLst/>
              <a:cxnLst/>
              <a:rect r="r" b="b" t="t" l="l"/>
              <a:pathLst>
                <a:path h="1316037" w="12195572">
                  <a:moveTo>
                    <a:pt x="0" y="0"/>
                  </a:moveTo>
                  <a:lnTo>
                    <a:pt x="12195572" y="0"/>
                  </a:lnTo>
                  <a:lnTo>
                    <a:pt x="12195572" y="1316037"/>
                  </a:lnTo>
                  <a:lnTo>
                    <a:pt x="0" y="1316037"/>
                  </a:lnTo>
                  <a:close/>
                </a:path>
              </a:pathLst>
            </a:custGeom>
            <a:solidFill>
              <a:srgbClr val="000000">
                <a:alpha val="0"/>
              </a:srgbClr>
            </a:solidFill>
          </p:spPr>
        </p:sp>
        <p:sp>
          <p:nvSpPr>
            <p:cNvPr name="TextBox 21" id="21"/>
            <p:cNvSpPr txBox="true"/>
            <p:nvPr/>
          </p:nvSpPr>
          <p:spPr>
            <a:xfrm>
              <a:off x="0" y="-85725"/>
              <a:ext cx="12195572" cy="1401762"/>
            </a:xfrm>
            <a:prstGeom prst="rect">
              <a:avLst/>
            </a:prstGeom>
          </p:spPr>
          <p:txBody>
            <a:bodyPr anchor="t" rtlCol="false" tIns="0" lIns="0" bIns="0" rIns="0"/>
            <a:lstStyle/>
            <a:p>
              <a:pPr algn="l" marL="292199" indent="-146100" lvl="1">
                <a:lnSpc>
                  <a:spcPts val="3062"/>
                </a:lnSpc>
                <a:buAutoNum type="arabicPeriod" startAt="1"/>
              </a:pPr>
              <a:r>
                <a:rPr lang="en-US" b="true" sz="1937">
                  <a:solidFill>
                    <a:srgbClr val="4B4A4A"/>
                  </a:solidFill>
                  <a:latin typeface="Arimo Bold"/>
                  <a:ea typeface="Arimo Bold"/>
                  <a:cs typeface="Arimo Bold"/>
                  <a:sym typeface="Arimo Bold"/>
                </a:rPr>
                <a:t>HTML</a:t>
              </a:r>
              <a:r>
                <a:rPr lang="en-US" sz="1937">
                  <a:solidFill>
                    <a:srgbClr val="4B4A4A"/>
                  </a:solidFill>
                  <a:latin typeface="Arimo"/>
                  <a:ea typeface="Arimo"/>
                  <a:cs typeface="Arimo"/>
                  <a:sym typeface="Arimo"/>
                </a:rPr>
                <a:t> - For structuring the web pages (index.html, admin.html, admin-panel.php)</a:t>
              </a:r>
            </a:p>
          </p:txBody>
        </p:sp>
      </p:grpSp>
      <p:grpSp>
        <p:nvGrpSpPr>
          <p:cNvPr name="Group 22" id="22"/>
          <p:cNvGrpSpPr/>
          <p:nvPr/>
        </p:nvGrpSpPr>
        <p:grpSpPr>
          <a:xfrm rot="0">
            <a:off x="1419374" y="4179837"/>
            <a:ext cx="9146679" cy="987028"/>
            <a:chOff x="0" y="0"/>
            <a:chExt cx="12195572" cy="1316037"/>
          </a:xfrm>
        </p:grpSpPr>
        <p:sp>
          <p:nvSpPr>
            <p:cNvPr name="Freeform 23" id="23"/>
            <p:cNvSpPr/>
            <p:nvPr/>
          </p:nvSpPr>
          <p:spPr>
            <a:xfrm flipH="false" flipV="false" rot="0">
              <a:off x="0" y="0"/>
              <a:ext cx="12195572" cy="1316037"/>
            </a:xfrm>
            <a:custGeom>
              <a:avLst/>
              <a:gdLst/>
              <a:ahLst/>
              <a:cxnLst/>
              <a:rect r="r" b="b" t="t" l="l"/>
              <a:pathLst>
                <a:path h="1316037" w="12195572">
                  <a:moveTo>
                    <a:pt x="0" y="0"/>
                  </a:moveTo>
                  <a:lnTo>
                    <a:pt x="12195572" y="0"/>
                  </a:lnTo>
                  <a:lnTo>
                    <a:pt x="12195572" y="1316037"/>
                  </a:lnTo>
                  <a:lnTo>
                    <a:pt x="0" y="1316037"/>
                  </a:lnTo>
                  <a:close/>
                </a:path>
              </a:pathLst>
            </a:custGeom>
            <a:solidFill>
              <a:srgbClr val="000000">
                <a:alpha val="0"/>
              </a:srgbClr>
            </a:solidFill>
          </p:spPr>
        </p:sp>
        <p:sp>
          <p:nvSpPr>
            <p:cNvPr name="TextBox 24" id="24"/>
            <p:cNvSpPr txBox="true"/>
            <p:nvPr/>
          </p:nvSpPr>
          <p:spPr>
            <a:xfrm>
              <a:off x="0" y="-85725"/>
              <a:ext cx="12195572" cy="1401762"/>
            </a:xfrm>
            <a:prstGeom prst="rect">
              <a:avLst/>
            </a:prstGeom>
          </p:spPr>
          <p:txBody>
            <a:bodyPr anchor="t" rtlCol="false" tIns="0" lIns="0" bIns="0" rIns="0"/>
            <a:lstStyle/>
            <a:p>
              <a:pPr algn="l" marL="292199" indent="-146100" lvl="1">
                <a:lnSpc>
                  <a:spcPts val="3062"/>
                </a:lnSpc>
                <a:buAutoNum type="arabicPeriod" startAt="1"/>
              </a:pPr>
              <a:r>
                <a:rPr lang="en-US" b="true" sz="1937">
                  <a:solidFill>
                    <a:srgbClr val="4B4A4A"/>
                  </a:solidFill>
                  <a:latin typeface="Arimo Bold"/>
                  <a:ea typeface="Arimo Bold"/>
                  <a:cs typeface="Arimo Bold"/>
                  <a:sym typeface="Arimo Bold"/>
                </a:rPr>
                <a:t>CSS</a:t>
              </a:r>
              <a:r>
                <a:rPr lang="en-US" sz="1937">
                  <a:solidFill>
                    <a:srgbClr val="4B4A4A"/>
                  </a:solidFill>
                  <a:latin typeface="Arimo"/>
                  <a:ea typeface="Arimo"/>
                  <a:cs typeface="Arimo"/>
                  <a:sym typeface="Arimo"/>
                </a:rPr>
                <a:t> - For styling the pages (style.css and inline styles in admin-panel.php and admin.html)</a:t>
              </a:r>
            </a:p>
          </p:txBody>
        </p:sp>
      </p:grpSp>
      <p:grpSp>
        <p:nvGrpSpPr>
          <p:cNvPr name="Group 25" id="25"/>
          <p:cNvGrpSpPr/>
          <p:nvPr/>
        </p:nvGrpSpPr>
        <p:grpSpPr>
          <a:xfrm rot="0">
            <a:off x="1419374" y="5253186"/>
            <a:ext cx="9146679" cy="493514"/>
            <a:chOff x="0" y="0"/>
            <a:chExt cx="12195572" cy="658018"/>
          </a:xfrm>
        </p:grpSpPr>
        <p:sp>
          <p:nvSpPr>
            <p:cNvPr name="Freeform 26" id="26"/>
            <p:cNvSpPr/>
            <p:nvPr/>
          </p:nvSpPr>
          <p:spPr>
            <a:xfrm flipH="false" flipV="false" rot="0">
              <a:off x="0" y="0"/>
              <a:ext cx="12195572" cy="658018"/>
            </a:xfrm>
            <a:custGeom>
              <a:avLst/>
              <a:gdLst/>
              <a:ahLst/>
              <a:cxnLst/>
              <a:rect r="r" b="b" t="t" l="l"/>
              <a:pathLst>
                <a:path h="658018" w="12195572">
                  <a:moveTo>
                    <a:pt x="0" y="0"/>
                  </a:moveTo>
                  <a:lnTo>
                    <a:pt x="12195572" y="0"/>
                  </a:lnTo>
                  <a:lnTo>
                    <a:pt x="12195572" y="658018"/>
                  </a:lnTo>
                  <a:lnTo>
                    <a:pt x="0" y="658018"/>
                  </a:lnTo>
                  <a:close/>
                </a:path>
              </a:pathLst>
            </a:custGeom>
            <a:solidFill>
              <a:srgbClr val="000000">
                <a:alpha val="0"/>
              </a:srgbClr>
            </a:solidFill>
          </p:spPr>
        </p:sp>
        <p:sp>
          <p:nvSpPr>
            <p:cNvPr name="TextBox 27" id="27"/>
            <p:cNvSpPr txBox="true"/>
            <p:nvPr/>
          </p:nvSpPr>
          <p:spPr>
            <a:xfrm>
              <a:off x="0" y="-85725"/>
              <a:ext cx="12195572" cy="743743"/>
            </a:xfrm>
            <a:prstGeom prst="rect">
              <a:avLst/>
            </a:prstGeom>
          </p:spPr>
          <p:txBody>
            <a:bodyPr anchor="t" rtlCol="false" tIns="0" lIns="0" bIns="0" rIns="0"/>
            <a:lstStyle/>
            <a:p>
              <a:pPr algn="l" marL="292199" indent="-146100" lvl="1">
                <a:lnSpc>
                  <a:spcPts val="3062"/>
                </a:lnSpc>
                <a:buAutoNum type="arabicPeriod" startAt="1"/>
              </a:pPr>
              <a:r>
                <a:rPr lang="en-US" b="true" sz="1937">
                  <a:solidFill>
                    <a:srgbClr val="4B4A4A"/>
                  </a:solidFill>
                  <a:latin typeface="Arimo Bold"/>
                  <a:ea typeface="Arimo Bold"/>
                  <a:cs typeface="Arimo Bold"/>
                  <a:sym typeface="Arimo Bold"/>
                </a:rPr>
                <a:t>JavaScript</a:t>
              </a:r>
              <a:r>
                <a:rPr lang="en-US" sz="1937">
                  <a:solidFill>
                    <a:srgbClr val="4B4A4A"/>
                  </a:solidFill>
                  <a:latin typeface="Arimo"/>
                  <a:ea typeface="Arimo"/>
                  <a:cs typeface="Arimo"/>
                  <a:sym typeface="Arimo"/>
                </a:rPr>
                <a:t> - For client-side functionality (script.js)</a:t>
              </a:r>
            </a:p>
          </p:txBody>
        </p:sp>
      </p:grpSp>
      <p:grpSp>
        <p:nvGrpSpPr>
          <p:cNvPr name="Group 28" id="28"/>
          <p:cNvGrpSpPr/>
          <p:nvPr/>
        </p:nvGrpSpPr>
        <p:grpSpPr>
          <a:xfrm rot="0">
            <a:off x="1229469" y="5988695"/>
            <a:ext cx="194667" cy="1530251"/>
            <a:chOff x="0" y="0"/>
            <a:chExt cx="259557" cy="2040335"/>
          </a:xfrm>
        </p:grpSpPr>
        <p:sp>
          <p:nvSpPr>
            <p:cNvPr name="Freeform 29" id="29"/>
            <p:cNvSpPr/>
            <p:nvPr/>
          </p:nvSpPr>
          <p:spPr>
            <a:xfrm flipH="false" flipV="false" rot="0">
              <a:off x="6350" y="6350"/>
              <a:ext cx="246888" cy="2027682"/>
            </a:xfrm>
            <a:custGeom>
              <a:avLst/>
              <a:gdLst/>
              <a:ahLst/>
              <a:cxnLst/>
              <a:rect r="r" b="b" t="t" l="l"/>
              <a:pathLst>
                <a:path h="2027682" w="246888">
                  <a:moveTo>
                    <a:pt x="0" y="129032"/>
                  </a:moveTo>
                  <a:cubicBezTo>
                    <a:pt x="0" y="57785"/>
                    <a:pt x="55245" y="0"/>
                    <a:pt x="123444" y="0"/>
                  </a:cubicBezTo>
                  <a:cubicBezTo>
                    <a:pt x="191643" y="0"/>
                    <a:pt x="246888" y="57785"/>
                    <a:pt x="246888" y="129032"/>
                  </a:cubicBezTo>
                  <a:lnTo>
                    <a:pt x="246888" y="1898650"/>
                  </a:lnTo>
                  <a:cubicBezTo>
                    <a:pt x="246888" y="1969897"/>
                    <a:pt x="191643" y="2027682"/>
                    <a:pt x="123444" y="2027682"/>
                  </a:cubicBezTo>
                  <a:cubicBezTo>
                    <a:pt x="55245" y="2027682"/>
                    <a:pt x="0" y="1969897"/>
                    <a:pt x="0" y="1898650"/>
                  </a:cubicBezTo>
                  <a:close/>
                </a:path>
              </a:pathLst>
            </a:custGeom>
            <a:solidFill>
              <a:srgbClr val="D1EFE4"/>
            </a:solidFill>
          </p:spPr>
        </p:sp>
        <p:sp>
          <p:nvSpPr>
            <p:cNvPr name="Freeform 30" id="30"/>
            <p:cNvSpPr/>
            <p:nvPr/>
          </p:nvSpPr>
          <p:spPr>
            <a:xfrm flipH="false" flipV="false" rot="0">
              <a:off x="0" y="0"/>
              <a:ext cx="259588" cy="2040382"/>
            </a:xfrm>
            <a:custGeom>
              <a:avLst/>
              <a:gdLst/>
              <a:ahLst/>
              <a:cxnLst/>
              <a:rect r="r" b="b" t="t" l="l"/>
              <a:pathLst>
                <a:path h="2040382" w="259588">
                  <a:moveTo>
                    <a:pt x="0" y="135382"/>
                  </a:moveTo>
                  <a:cubicBezTo>
                    <a:pt x="0" y="60833"/>
                    <a:pt x="57785" y="0"/>
                    <a:pt x="129794" y="0"/>
                  </a:cubicBezTo>
                  <a:cubicBezTo>
                    <a:pt x="130429" y="0"/>
                    <a:pt x="131191" y="127"/>
                    <a:pt x="131826" y="254"/>
                  </a:cubicBezTo>
                  <a:lnTo>
                    <a:pt x="129794" y="6350"/>
                  </a:lnTo>
                  <a:lnTo>
                    <a:pt x="129794" y="0"/>
                  </a:lnTo>
                  <a:lnTo>
                    <a:pt x="129794" y="6350"/>
                  </a:lnTo>
                  <a:lnTo>
                    <a:pt x="129794" y="0"/>
                  </a:lnTo>
                  <a:cubicBezTo>
                    <a:pt x="201676" y="0"/>
                    <a:pt x="259588" y="60833"/>
                    <a:pt x="259588" y="135382"/>
                  </a:cubicBezTo>
                  <a:lnTo>
                    <a:pt x="259588" y="1905000"/>
                  </a:lnTo>
                  <a:lnTo>
                    <a:pt x="253238" y="1905000"/>
                  </a:lnTo>
                  <a:lnTo>
                    <a:pt x="259588" y="1905000"/>
                  </a:lnTo>
                  <a:cubicBezTo>
                    <a:pt x="259588" y="1979422"/>
                    <a:pt x="201803" y="2040382"/>
                    <a:pt x="129794" y="2040382"/>
                  </a:cubicBezTo>
                  <a:lnTo>
                    <a:pt x="129794" y="2034032"/>
                  </a:lnTo>
                  <a:lnTo>
                    <a:pt x="129794" y="2027682"/>
                  </a:lnTo>
                  <a:lnTo>
                    <a:pt x="129794" y="2034032"/>
                  </a:lnTo>
                  <a:lnTo>
                    <a:pt x="129794" y="2040382"/>
                  </a:lnTo>
                  <a:cubicBezTo>
                    <a:pt x="57785" y="2040382"/>
                    <a:pt x="0" y="1979422"/>
                    <a:pt x="0" y="1905000"/>
                  </a:cubicBezTo>
                  <a:lnTo>
                    <a:pt x="0" y="135382"/>
                  </a:lnTo>
                  <a:lnTo>
                    <a:pt x="6350" y="135382"/>
                  </a:lnTo>
                  <a:lnTo>
                    <a:pt x="0" y="135382"/>
                  </a:lnTo>
                  <a:moveTo>
                    <a:pt x="12700" y="135382"/>
                  </a:moveTo>
                  <a:lnTo>
                    <a:pt x="12700" y="1905000"/>
                  </a:lnTo>
                  <a:lnTo>
                    <a:pt x="6350" y="1905000"/>
                  </a:lnTo>
                  <a:lnTo>
                    <a:pt x="12700" y="1905000"/>
                  </a:lnTo>
                  <a:cubicBezTo>
                    <a:pt x="12700" y="1972945"/>
                    <a:pt x="65405" y="2027682"/>
                    <a:pt x="129794" y="2027682"/>
                  </a:cubicBezTo>
                  <a:cubicBezTo>
                    <a:pt x="133350" y="2027682"/>
                    <a:pt x="136144" y="2030476"/>
                    <a:pt x="136144" y="2034032"/>
                  </a:cubicBezTo>
                  <a:cubicBezTo>
                    <a:pt x="136144" y="2037588"/>
                    <a:pt x="133350" y="2040382"/>
                    <a:pt x="129794" y="2040382"/>
                  </a:cubicBezTo>
                  <a:cubicBezTo>
                    <a:pt x="126238" y="2040382"/>
                    <a:pt x="123444" y="2037588"/>
                    <a:pt x="123444" y="2034032"/>
                  </a:cubicBezTo>
                  <a:cubicBezTo>
                    <a:pt x="123444" y="2030476"/>
                    <a:pt x="126238" y="2027682"/>
                    <a:pt x="129794" y="2027682"/>
                  </a:cubicBezTo>
                  <a:cubicBezTo>
                    <a:pt x="194183" y="2027682"/>
                    <a:pt x="246888" y="1973072"/>
                    <a:pt x="246888" y="1905000"/>
                  </a:cubicBezTo>
                  <a:lnTo>
                    <a:pt x="246888" y="135382"/>
                  </a:lnTo>
                  <a:lnTo>
                    <a:pt x="253238" y="135382"/>
                  </a:lnTo>
                  <a:lnTo>
                    <a:pt x="246888" y="135382"/>
                  </a:lnTo>
                  <a:cubicBezTo>
                    <a:pt x="246888" y="67310"/>
                    <a:pt x="194183" y="12700"/>
                    <a:pt x="129794" y="12700"/>
                  </a:cubicBezTo>
                  <a:cubicBezTo>
                    <a:pt x="129159" y="12700"/>
                    <a:pt x="128397" y="12573"/>
                    <a:pt x="127762" y="12446"/>
                  </a:cubicBezTo>
                  <a:lnTo>
                    <a:pt x="129794" y="6350"/>
                  </a:lnTo>
                  <a:lnTo>
                    <a:pt x="129794" y="12700"/>
                  </a:lnTo>
                  <a:cubicBezTo>
                    <a:pt x="65405" y="12700"/>
                    <a:pt x="12700" y="67310"/>
                    <a:pt x="12700" y="135382"/>
                  </a:cubicBezTo>
                  <a:close/>
                </a:path>
              </a:pathLst>
            </a:custGeom>
            <a:solidFill>
              <a:srgbClr val="B7D5CA"/>
            </a:solidFill>
          </p:spPr>
        </p:sp>
      </p:grpSp>
      <p:grpSp>
        <p:nvGrpSpPr>
          <p:cNvPr name="Group 31" id="31"/>
          <p:cNvGrpSpPr/>
          <p:nvPr/>
        </p:nvGrpSpPr>
        <p:grpSpPr>
          <a:xfrm rot="0">
            <a:off x="1789659" y="5993458"/>
            <a:ext cx="3534370" cy="385614"/>
            <a:chOff x="0" y="0"/>
            <a:chExt cx="4712493" cy="514152"/>
          </a:xfrm>
        </p:grpSpPr>
        <p:sp>
          <p:nvSpPr>
            <p:cNvPr name="Freeform 32" id="32"/>
            <p:cNvSpPr/>
            <p:nvPr/>
          </p:nvSpPr>
          <p:spPr>
            <a:xfrm flipH="false" flipV="false" rot="0">
              <a:off x="0" y="0"/>
              <a:ext cx="4712493" cy="514152"/>
            </a:xfrm>
            <a:custGeom>
              <a:avLst/>
              <a:gdLst/>
              <a:ahLst/>
              <a:cxnLst/>
              <a:rect r="r" b="b" t="t" l="l"/>
              <a:pathLst>
                <a:path h="514152" w="4712493">
                  <a:moveTo>
                    <a:pt x="0" y="0"/>
                  </a:moveTo>
                  <a:lnTo>
                    <a:pt x="4712493" y="0"/>
                  </a:lnTo>
                  <a:lnTo>
                    <a:pt x="4712493" y="514152"/>
                  </a:lnTo>
                  <a:lnTo>
                    <a:pt x="0" y="514152"/>
                  </a:lnTo>
                  <a:close/>
                </a:path>
              </a:pathLst>
            </a:custGeom>
            <a:solidFill>
              <a:srgbClr val="000000">
                <a:alpha val="0"/>
              </a:srgbClr>
            </a:solidFill>
          </p:spPr>
        </p:sp>
        <p:sp>
          <p:nvSpPr>
            <p:cNvPr name="TextBox 33" id="33"/>
            <p:cNvSpPr txBox="true"/>
            <p:nvPr/>
          </p:nvSpPr>
          <p:spPr>
            <a:xfrm>
              <a:off x="0" y="-19050"/>
              <a:ext cx="4712493" cy="533202"/>
            </a:xfrm>
            <a:prstGeom prst="rect">
              <a:avLst/>
            </a:prstGeom>
          </p:spPr>
          <p:txBody>
            <a:bodyPr anchor="t" rtlCol="false" tIns="0" lIns="0" bIns="0" rIns="0"/>
            <a:lstStyle/>
            <a:p>
              <a:pPr algn="l">
                <a:lnSpc>
                  <a:spcPts val="3000"/>
                </a:lnSpc>
              </a:pPr>
              <a:r>
                <a:rPr lang="en-US" sz="2375" b="true">
                  <a:solidFill>
                    <a:srgbClr val="4B4A4A"/>
                  </a:solidFill>
                  <a:latin typeface="Noto Serif Bold"/>
                  <a:ea typeface="Noto Serif Bold"/>
                  <a:cs typeface="Noto Serif Bold"/>
                  <a:sym typeface="Noto Serif Bold"/>
                </a:rPr>
                <a:t>Backend (Server-side):</a:t>
              </a:r>
            </a:p>
          </p:txBody>
        </p:sp>
      </p:grpSp>
      <p:grpSp>
        <p:nvGrpSpPr>
          <p:cNvPr name="Group 34" id="34"/>
          <p:cNvGrpSpPr/>
          <p:nvPr/>
        </p:nvGrpSpPr>
        <p:grpSpPr>
          <a:xfrm rot="0">
            <a:off x="1789659" y="6527155"/>
            <a:ext cx="8776395" cy="987028"/>
            <a:chOff x="0" y="0"/>
            <a:chExt cx="11701860" cy="1316037"/>
          </a:xfrm>
        </p:grpSpPr>
        <p:sp>
          <p:nvSpPr>
            <p:cNvPr name="Freeform 35" id="35"/>
            <p:cNvSpPr/>
            <p:nvPr/>
          </p:nvSpPr>
          <p:spPr>
            <a:xfrm flipH="false" flipV="false" rot="0">
              <a:off x="0" y="0"/>
              <a:ext cx="11701860" cy="1316037"/>
            </a:xfrm>
            <a:custGeom>
              <a:avLst/>
              <a:gdLst/>
              <a:ahLst/>
              <a:cxnLst/>
              <a:rect r="r" b="b" t="t" l="l"/>
              <a:pathLst>
                <a:path h="1316037" w="11701860">
                  <a:moveTo>
                    <a:pt x="0" y="0"/>
                  </a:moveTo>
                  <a:lnTo>
                    <a:pt x="11701860" y="0"/>
                  </a:lnTo>
                  <a:lnTo>
                    <a:pt x="11701860" y="1316037"/>
                  </a:lnTo>
                  <a:lnTo>
                    <a:pt x="0" y="1316037"/>
                  </a:lnTo>
                  <a:close/>
                </a:path>
              </a:pathLst>
            </a:custGeom>
            <a:solidFill>
              <a:srgbClr val="000000">
                <a:alpha val="0"/>
              </a:srgbClr>
            </a:solidFill>
          </p:spPr>
        </p:sp>
        <p:sp>
          <p:nvSpPr>
            <p:cNvPr name="TextBox 36" id="36"/>
            <p:cNvSpPr txBox="true"/>
            <p:nvPr/>
          </p:nvSpPr>
          <p:spPr>
            <a:xfrm>
              <a:off x="0" y="-85725"/>
              <a:ext cx="11701860" cy="1401762"/>
            </a:xfrm>
            <a:prstGeom prst="rect">
              <a:avLst/>
            </a:prstGeom>
          </p:spPr>
          <p:txBody>
            <a:bodyPr anchor="t" rtlCol="false" tIns="0" lIns="0" bIns="0" rIns="0"/>
            <a:lstStyle/>
            <a:p>
              <a:pPr algn="l" marL="292199" indent="-146100" lvl="1">
                <a:lnSpc>
                  <a:spcPts val="3062"/>
                </a:lnSpc>
                <a:buAutoNum type="arabicPeriod" startAt="1"/>
              </a:pPr>
              <a:r>
                <a:rPr lang="en-US" b="true" sz="1937">
                  <a:solidFill>
                    <a:srgbClr val="4B4A4A"/>
                  </a:solidFill>
                  <a:latin typeface="Arimo Bold"/>
                  <a:ea typeface="Arimo Bold"/>
                  <a:cs typeface="Arimo Bold"/>
                  <a:sym typeface="Arimo Bold"/>
                </a:rPr>
                <a:t>PHP</a:t>
              </a:r>
              <a:r>
                <a:rPr lang="en-US" sz="1937">
                  <a:solidFill>
                    <a:srgbClr val="4B4A4A"/>
                  </a:solidFill>
                  <a:latin typeface="Arimo"/>
                  <a:ea typeface="Arimo"/>
                  <a:cs typeface="Arimo"/>
                  <a:sym typeface="Arimo"/>
                </a:rPr>
                <a:t> - For server-side processing (admin-panel.php, add-shirt.php, login.php, update-stock.php, backend.php)</a:t>
              </a:r>
            </a:p>
          </p:txBody>
        </p:sp>
      </p:grpSp>
      <p:grpSp>
        <p:nvGrpSpPr>
          <p:cNvPr name="Group 37" id="37"/>
          <p:cNvGrpSpPr/>
          <p:nvPr/>
        </p:nvGrpSpPr>
        <p:grpSpPr>
          <a:xfrm rot="0">
            <a:off x="1599754" y="7756177"/>
            <a:ext cx="194667" cy="1530251"/>
            <a:chOff x="0" y="0"/>
            <a:chExt cx="259557" cy="2040335"/>
          </a:xfrm>
        </p:grpSpPr>
        <p:sp>
          <p:nvSpPr>
            <p:cNvPr name="Freeform 38" id="38"/>
            <p:cNvSpPr/>
            <p:nvPr/>
          </p:nvSpPr>
          <p:spPr>
            <a:xfrm flipH="false" flipV="false" rot="0">
              <a:off x="6350" y="6350"/>
              <a:ext cx="246888" cy="2027682"/>
            </a:xfrm>
            <a:custGeom>
              <a:avLst/>
              <a:gdLst/>
              <a:ahLst/>
              <a:cxnLst/>
              <a:rect r="r" b="b" t="t" l="l"/>
              <a:pathLst>
                <a:path h="2027682" w="246888">
                  <a:moveTo>
                    <a:pt x="0" y="129032"/>
                  </a:moveTo>
                  <a:cubicBezTo>
                    <a:pt x="0" y="57785"/>
                    <a:pt x="55245" y="0"/>
                    <a:pt x="123444" y="0"/>
                  </a:cubicBezTo>
                  <a:cubicBezTo>
                    <a:pt x="191643" y="0"/>
                    <a:pt x="246888" y="57785"/>
                    <a:pt x="246888" y="129032"/>
                  </a:cubicBezTo>
                  <a:lnTo>
                    <a:pt x="246888" y="1898650"/>
                  </a:lnTo>
                  <a:cubicBezTo>
                    <a:pt x="246888" y="1969897"/>
                    <a:pt x="191643" y="2027682"/>
                    <a:pt x="123444" y="2027682"/>
                  </a:cubicBezTo>
                  <a:cubicBezTo>
                    <a:pt x="55245" y="2027682"/>
                    <a:pt x="0" y="1969897"/>
                    <a:pt x="0" y="1898650"/>
                  </a:cubicBezTo>
                  <a:close/>
                </a:path>
              </a:pathLst>
            </a:custGeom>
            <a:solidFill>
              <a:srgbClr val="D1EFE4"/>
            </a:solidFill>
          </p:spPr>
        </p:sp>
        <p:sp>
          <p:nvSpPr>
            <p:cNvPr name="Freeform 39" id="39"/>
            <p:cNvSpPr/>
            <p:nvPr/>
          </p:nvSpPr>
          <p:spPr>
            <a:xfrm flipH="false" flipV="false" rot="0">
              <a:off x="0" y="0"/>
              <a:ext cx="259588" cy="2040382"/>
            </a:xfrm>
            <a:custGeom>
              <a:avLst/>
              <a:gdLst/>
              <a:ahLst/>
              <a:cxnLst/>
              <a:rect r="r" b="b" t="t" l="l"/>
              <a:pathLst>
                <a:path h="2040382" w="259588">
                  <a:moveTo>
                    <a:pt x="0" y="135382"/>
                  </a:moveTo>
                  <a:cubicBezTo>
                    <a:pt x="0" y="60833"/>
                    <a:pt x="57785" y="0"/>
                    <a:pt x="129794" y="0"/>
                  </a:cubicBezTo>
                  <a:cubicBezTo>
                    <a:pt x="130429" y="0"/>
                    <a:pt x="131191" y="127"/>
                    <a:pt x="131826" y="254"/>
                  </a:cubicBezTo>
                  <a:lnTo>
                    <a:pt x="129794" y="6350"/>
                  </a:lnTo>
                  <a:lnTo>
                    <a:pt x="129794" y="0"/>
                  </a:lnTo>
                  <a:lnTo>
                    <a:pt x="129794" y="6350"/>
                  </a:lnTo>
                  <a:lnTo>
                    <a:pt x="129794" y="0"/>
                  </a:lnTo>
                  <a:cubicBezTo>
                    <a:pt x="201676" y="0"/>
                    <a:pt x="259588" y="60833"/>
                    <a:pt x="259588" y="135382"/>
                  </a:cubicBezTo>
                  <a:lnTo>
                    <a:pt x="259588" y="1905000"/>
                  </a:lnTo>
                  <a:lnTo>
                    <a:pt x="253238" y="1905000"/>
                  </a:lnTo>
                  <a:lnTo>
                    <a:pt x="259588" y="1905000"/>
                  </a:lnTo>
                  <a:cubicBezTo>
                    <a:pt x="259588" y="1979422"/>
                    <a:pt x="201803" y="2040382"/>
                    <a:pt x="129794" y="2040382"/>
                  </a:cubicBezTo>
                  <a:lnTo>
                    <a:pt x="129794" y="2034032"/>
                  </a:lnTo>
                  <a:lnTo>
                    <a:pt x="129794" y="2027682"/>
                  </a:lnTo>
                  <a:lnTo>
                    <a:pt x="129794" y="2034032"/>
                  </a:lnTo>
                  <a:lnTo>
                    <a:pt x="129794" y="2040382"/>
                  </a:lnTo>
                  <a:cubicBezTo>
                    <a:pt x="57785" y="2040382"/>
                    <a:pt x="0" y="1979422"/>
                    <a:pt x="0" y="1905000"/>
                  </a:cubicBezTo>
                  <a:lnTo>
                    <a:pt x="0" y="135382"/>
                  </a:lnTo>
                  <a:lnTo>
                    <a:pt x="6350" y="135382"/>
                  </a:lnTo>
                  <a:lnTo>
                    <a:pt x="0" y="135382"/>
                  </a:lnTo>
                  <a:moveTo>
                    <a:pt x="12700" y="135382"/>
                  </a:moveTo>
                  <a:lnTo>
                    <a:pt x="12700" y="1905000"/>
                  </a:lnTo>
                  <a:lnTo>
                    <a:pt x="6350" y="1905000"/>
                  </a:lnTo>
                  <a:lnTo>
                    <a:pt x="12700" y="1905000"/>
                  </a:lnTo>
                  <a:cubicBezTo>
                    <a:pt x="12700" y="1972945"/>
                    <a:pt x="65405" y="2027682"/>
                    <a:pt x="129794" y="2027682"/>
                  </a:cubicBezTo>
                  <a:cubicBezTo>
                    <a:pt x="133350" y="2027682"/>
                    <a:pt x="136144" y="2030476"/>
                    <a:pt x="136144" y="2034032"/>
                  </a:cubicBezTo>
                  <a:cubicBezTo>
                    <a:pt x="136144" y="2037588"/>
                    <a:pt x="133350" y="2040382"/>
                    <a:pt x="129794" y="2040382"/>
                  </a:cubicBezTo>
                  <a:cubicBezTo>
                    <a:pt x="126238" y="2040382"/>
                    <a:pt x="123444" y="2037588"/>
                    <a:pt x="123444" y="2034032"/>
                  </a:cubicBezTo>
                  <a:cubicBezTo>
                    <a:pt x="123444" y="2030476"/>
                    <a:pt x="126238" y="2027682"/>
                    <a:pt x="129794" y="2027682"/>
                  </a:cubicBezTo>
                  <a:cubicBezTo>
                    <a:pt x="194183" y="2027682"/>
                    <a:pt x="246888" y="1973072"/>
                    <a:pt x="246888" y="1905000"/>
                  </a:cubicBezTo>
                  <a:lnTo>
                    <a:pt x="246888" y="135382"/>
                  </a:lnTo>
                  <a:lnTo>
                    <a:pt x="253238" y="135382"/>
                  </a:lnTo>
                  <a:lnTo>
                    <a:pt x="246888" y="135382"/>
                  </a:lnTo>
                  <a:cubicBezTo>
                    <a:pt x="246888" y="67310"/>
                    <a:pt x="194183" y="12700"/>
                    <a:pt x="129794" y="12700"/>
                  </a:cubicBezTo>
                  <a:cubicBezTo>
                    <a:pt x="129159" y="12700"/>
                    <a:pt x="128397" y="12573"/>
                    <a:pt x="127762" y="12446"/>
                  </a:cubicBezTo>
                  <a:lnTo>
                    <a:pt x="129794" y="6350"/>
                  </a:lnTo>
                  <a:lnTo>
                    <a:pt x="129794" y="12700"/>
                  </a:lnTo>
                  <a:cubicBezTo>
                    <a:pt x="65405" y="12700"/>
                    <a:pt x="12700" y="67310"/>
                    <a:pt x="12700" y="135382"/>
                  </a:cubicBezTo>
                  <a:close/>
                </a:path>
              </a:pathLst>
            </a:custGeom>
            <a:solidFill>
              <a:srgbClr val="B7D5CA"/>
            </a:solidFill>
          </p:spPr>
        </p:sp>
      </p:grpSp>
      <p:grpSp>
        <p:nvGrpSpPr>
          <p:cNvPr name="Group 40" id="40"/>
          <p:cNvGrpSpPr/>
          <p:nvPr/>
        </p:nvGrpSpPr>
        <p:grpSpPr>
          <a:xfrm rot="0">
            <a:off x="2159942" y="7760940"/>
            <a:ext cx="3085654" cy="385614"/>
            <a:chOff x="0" y="0"/>
            <a:chExt cx="4114205" cy="514152"/>
          </a:xfrm>
        </p:grpSpPr>
        <p:sp>
          <p:nvSpPr>
            <p:cNvPr name="Freeform 41" id="41"/>
            <p:cNvSpPr/>
            <p:nvPr/>
          </p:nvSpPr>
          <p:spPr>
            <a:xfrm flipH="false" flipV="false" rot="0">
              <a:off x="0" y="0"/>
              <a:ext cx="4114205" cy="514152"/>
            </a:xfrm>
            <a:custGeom>
              <a:avLst/>
              <a:gdLst/>
              <a:ahLst/>
              <a:cxnLst/>
              <a:rect r="r" b="b" t="t" l="l"/>
              <a:pathLst>
                <a:path h="514152" w="4114205">
                  <a:moveTo>
                    <a:pt x="0" y="0"/>
                  </a:moveTo>
                  <a:lnTo>
                    <a:pt x="4114205" y="0"/>
                  </a:lnTo>
                  <a:lnTo>
                    <a:pt x="4114205" y="514152"/>
                  </a:lnTo>
                  <a:lnTo>
                    <a:pt x="0" y="514152"/>
                  </a:lnTo>
                  <a:close/>
                </a:path>
              </a:pathLst>
            </a:custGeom>
            <a:solidFill>
              <a:srgbClr val="000000">
                <a:alpha val="0"/>
              </a:srgbClr>
            </a:solidFill>
          </p:spPr>
        </p:sp>
        <p:sp>
          <p:nvSpPr>
            <p:cNvPr name="TextBox 42" id="42"/>
            <p:cNvSpPr txBox="true"/>
            <p:nvPr/>
          </p:nvSpPr>
          <p:spPr>
            <a:xfrm>
              <a:off x="0" y="-19050"/>
              <a:ext cx="4114205" cy="533202"/>
            </a:xfrm>
            <a:prstGeom prst="rect">
              <a:avLst/>
            </a:prstGeom>
          </p:spPr>
          <p:txBody>
            <a:bodyPr anchor="t" rtlCol="false" tIns="0" lIns="0" bIns="0" rIns="0"/>
            <a:lstStyle/>
            <a:p>
              <a:pPr algn="l">
                <a:lnSpc>
                  <a:spcPts val="3000"/>
                </a:lnSpc>
              </a:pPr>
              <a:r>
                <a:rPr lang="en-US" sz="2375" b="true">
                  <a:solidFill>
                    <a:srgbClr val="4B4A4A"/>
                  </a:solidFill>
                  <a:latin typeface="Noto Serif Bold"/>
                  <a:ea typeface="Noto Serif Bold"/>
                  <a:cs typeface="Noto Serif Bold"/>
                  <a:sym typeface="Noto Serif Bold"/>
                </a:rPr>
                <a:t>Database:</a:t>
              </a:r>
            </a:p>
          </p:txBody>
        </p:sp>
      </p:grpSp>
      <p:grpSp>
        <p:nvGrpSpPr>
          <p:cNvPr name="Group 43" id="43"/>
          <p:cNvGrpSpPr/>
          <p:nvPr/>
        </p:nvGrpSpPr>
        <p:grpSpPr>
          <a:xfrm rot="0">
            <a:off x="2159942" y="8294637"/>
            <a:ext cx="8406110" cy="987028"/>
            <a:chOff x="0" y="0"/>
            <a:chExt cx="11208147" cy="1316037"/>
          </a:xfrm>
        </p:grpSpPr>
        <p:sp>
          <p:nvSpPr>
            <p:cNvPr name="Freeform 44" id="44"/>
            <p:cNvSpPr/>
            <p:nvPr/>
          </p:nvSpPr>
          <p:spPr>
            <a:xfrm flipH="false" flipV="false" rot="0">
              <a:off x="0" y="0"/>
              <a:ext cx="11208147" cy="1316037"/>
            </a:xfrm>
            <a:custGeom>
              <a:avLst/>
              <a:gdLst/>
              <a:ahLst/>
              <a:cxnLst/>
              <a:rect r="r" b="b" t="t" l="l"/>
              <a:pathLst>
                <a:path h="1316037" w="11208147">
                  <a:moveTo>
                    <a:pt x="0" y="0"/>
                  </a:moveTo>
                  <a:lnTo>
                    <a:pt x="11208147" y="0"/>
                  </a:lnTo>
                  <a:lnTo>
                    <a:pt x="11208147" y="1316037"/>
                  </a:lnTo>
                  <a:lnTo>
                    <a:pt x="0" y="1316037"/>
                  </a:lnTo>
                  <a:close/>
                </a:path>
              </a:pathLst>
            </a:custGeom>
            <a:solidFill>
              <a:srgbClr val="000000">
                <a:alpha val="0"/>
              </a:srgbClr>
            </a:solidFill>
          </p:spPr>
        </p:sp>
        <p:sp>
          <p:nvSpPr>
            <p:cNvPr name="TextBox 45" id="45"/>
            <p:cNvSpPr txBox="true"/>
            <p:nvPr/>
          </p:nvSpPr>
          <p:spPr>
            <a:xfrm>
              <a:off x="0" y="-85725"/>
              <a:ext cx="11208147" cy="1401762"/>
            </a:xfrm>
            <a:prstGeom prst="rect">
              <a:avLst/>
            </a:prstGeom>
          </p:spPr>
          <p:txBody>
            <a:bodyPr anchor="t" rtlCol="false" tIns="0" lIns="0" bIns="0" rIns="0"/>
            <a:lstStyle/>
            <a:p>
              <a:pPr algn="l" marL="292199" indent="-146100" lvl="1">
                <a:lnSpc>
                  <a:spcPts val="3062"/>
                </a:lnSpc>
                <a:buAutoNum type="arabicPeriod" startAt="1"/>
              </a:pPr>
              <a:r>
                <a:rPr lang="en-US" b="true" sz="1937">
                  <a:solidFill>
                    <a:srgbClr val="4B4A4A"/>
                  </a:solidFill>
                  <a:latin typeface="Arimo Bold"/>
                  <a:ea typeface="Arimo Bold"/>
                  <a:cs typeface="Arimo Bold"/>
                  <a:sym typeface="Arimo Bold"/>
                </a:rPr>
                <a:t>MySQL</a:t>
              </a:r>
              <a:r>
                <a:rPr lang="en-US" sz="1937">
                  <a:solidFill>
                    <a:srgbClr val="4B4A4A"/>
                  </a:solidFill>
                  <a:latin typeface="Arimo"/>
                  <a:ea typeface="Arimo"/>
                  <a:cs typeface="Arimo"/>
                  <a:sym typeface="Arimo"/>
                </a:rPr>
                <a:t> - Used with PHP for database operations (evident from the mysqli connections in PHP files)</a:t>
              </a: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DAGnTYkcaYk</dc:identifier>
  <dcterms:modified xsi:type="dcterms:W3CDTF">2011-08-01T06:04:30Z</dcterms:modified>
  <cp:revision>1</cp:revision>
  <dc:title>SALCC-SHIRTS-WEBSITE(2025).pptx</dc:title>
</cp:coreProperties>
</file>